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3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2692" autoAdjust="0"/>
  </p:normalViewPr>
  <p:slideViewPr>
    <p:cSldViewPr snapToGrid="0" snapToObjects="1">
      <p:cViewPr varScale="1">
        <p:scale>
          <a:sx n="100" d="100"/>
          <a:sy n="100" d="100"/>
        </p:scale>
        <p:origin x="-1344" y="-10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interSettings" Target="printerSettings/printerSettings1.bin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87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87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399" cy="30860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78488801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0" name="Shape 70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" name="Shape 71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65" name="Shape 165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 txBox="1">
            <a:spLocks noGrp="1"/>
          </p:cNvSpPr>
          <p:nvPr>
            <p:ph type="body" idx="1"/>
          </p:nvPr>
        </p:nvSpPr>
        <p:spPr>
          <a:xfrm>
            <a:off x="686269" y="4343400"/>
            <a:ext cx="54855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72" name="Shape 172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7388"/>
            <a:ext cx="6092825" cy="342741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79" name="Shape 179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 txBox="1">
            <a:spLocks noGrp="1"/>
          </p:cNvSpPr>
          <p:nvPr>
            <p:ph type="body" idx="1"/>
          </p:nvPr>
        </p:nvSpPr>
        <p:spPr>
          <a:xfrm>
            <a:off x="686269" y="4343400"/>
            <a:ext cx="54855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/>
              <a:t>match with branding </a:t>
            </a:r>
          </a:p>
        </p:txBody>
      </p:sp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7388"/>
            <a:ext cx="6092825" cy="342741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09" name="Shape 209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 txBox="1">
            <a:spLocks noGrp="1"/>
          </p:cNvSpPr>
          <p:nvPr>
            <p:ph type="body" idx="1"/>
          </p:nvPr>
        </p:nvSpPr>
        <p:spPr>
          <a:xfrm>
            <a:off x="686269" y="4343400"/>
            <a:ext cx="54855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16" name="Shape 216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7388"/>
            <a:ext cx="6092825" cy="342741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23" name="Shape 22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 txBox="1">
            <a:spLocks noGrp="1"/>
          </p:cNvSpPr>
          <p:nvPr>
            <p:ph type="body" idx="1"/>
          </p:nvPr>
        </p:nvSpPr>
        <p:spPr>
          <a:xfrm>
            <a:off x="686269" y="4343400"/>
            <a:ext cx="54855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/>
              <a:t>not a one way street, need to care </a:t>
            </a:r>
          </a:p>
        </p:txBody>
      </p:sp>
      <p:sp>
        <p:nvSpPr>
          <p:cNvPr id="230" name="Shape 230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7388"/>
            <a:ext cx="6092825" cy="342741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37" name="Shape 237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44" name="Shape 244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twitter handles? </a:t>
            </a:r>
          </a:p>
        </p:txBody>
      </p:sp>
      <p:sp>
        <p:nvSpPr>
          <p:cNvPr id="82" name="Shape 82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hape 251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52" name="Shape 252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hape 261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62" name="Shape 262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Shape 268"/>
          <p:cNvSpPr txBox="1">
            <a:spLocks noGrp="1"/>
          </p:cNvSpPr>
          <p:nvPr>
            <p:ph type="body" idx="1"/>
          </p:nvPr>
        </p:nvSpPr>
        <p:spPr>
          <a:xfrm>
            <a:off x="686269" y="4343400"/>
            <a:ext cx="54855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69 sharers per sharer </a:t>
            </a:r>
          </a:p>
          <a:p>
            <a:pPr lvl="0">
              <a:spcBef>
                <a:spcPts val="0"/>
              </a:spcBef>
              <a:buNone/>
            </a:pPr>
            <a:r>
              <a:rPr lang="en-US"/>
              <a:t>41, 100 total shares </a:t>
            </a:r>
          </a:p>
          <a:p>
            <a:pPr lvl="0">
              <a:spcBef>
                <a:spcPts val="0"/>
              </a:spcBef>
              <a:buNone/>
            </a:pPr>
            <a:endParaRPr/>
          </a:p>
          <a:p>
            <a:pPr lvl="0">
              <a:spcBef>
                <a:spcPts val="0"/>
              </a:spcBef>
              <a:buNone/>
            </a:pPr>
            <a:r>
              <a:rPr lang="en-US"/>
              <a:t>earned media value 1.1M 14 x ROI </a:t>
            </a:r>
          </a:p>
          <a:p>
            <a:pPr lvl="0">
              <a:spcBef>
                <a:spcPts val="0"/>
              </a:spcBef>
              <a:buNone/>
            </a:pPr>
            <a:endParaRPr/>
          </a:p>
          <a:p>
            <a:pPr lvl="0" rtl="0">
              <a:spcBef>
                <a:spcPts val="0"/>
              </a:spcBef>
              <a:buNone/>
            </a:pPr>
            <a:r>
              <a:rPr lang="en-US"/>
              <a:t>Benchmarks </a:t>
            </a:r>
          </a:p>
        </p:txBody>
      </p:sp>
      <p:sp>
        <p:nvSpPr>
          <p:cNvPr id="269" name="Shape 269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7388"/>
            <a:ext cx="6092825" cy="342741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body" idx="1"/>
          </p:nvPr>
        </p:nvSpPr>
        <p:spPr>
          <a:xfrm>
            <a:off x="686269" y="4343400"/>
            <a:ext cx="54855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/>
              <a:t>Screen shot of first mate push notification</a:t>
            </a:r>
          </a:p>
        </p:txBody>
      </p:sp>
      <p:sp>
        <p:nvSpPr>
          <p:cNvPr id="276" name="Shape 276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7388"/>
            <a:ext cx="6092825" cy="342741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83" name="Shape 28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Shape 292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93" name="Shape 29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Shape 29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00" name="Shape 300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Shape 305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306" name="Shape 306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Shape 311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12" name="Shape 312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Shape 31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20" name="Shape 320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93" name="Shape 9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Shape 32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28" name="Shape 328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Shape 334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swutch logos </a:t>
            </a:r>
          </a:p>
        </p:txBody>
      </p:sp>
      <p:sp>
        <p:nvSpPr>
          <p:cNvPr id="335" name="Shape 335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Shape 36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370" name="Shape 370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378" name="Shape 378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Shape 385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86" name="Shape 386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03" name="Shape 10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/>
              <a:t>add photos </a:t>
            </a:r>
          </a:p>
        </p:txBody>
      </p:sp>
      <p:sp>
        <p:nvSpPr>
          <p:cNvPr id="112" name="Shape 112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24" name="Shape 124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 txBox="1">
            <a:spLocks noGrp="1"/>
          </p:cNvSpPr>
          <p:nvPr>
            <p:ph type="body" idx="1"/>
          </p:nvPr>
        </p:nvSpPr>
        <p:spPr>
          <a:xfrm>
            <a:off x="686269" y="4343400"/>
            <a:ext cx="54855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/>
              <a:t>Biggest benefits </a:t>
            </a:r>
          </a:p>
        </p:txBody>
      </p:sp>
      <p:sp>
        <p:nvSpPr>
          <p:cNvPr id="132" name="Shape 132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7388"/>
            <a:ext cx="6092825" cy="342741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43" name="Shape 14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53" name="Shape 15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6976424" y="4767262"/>
            <a:ext cx="2057400" cy="2738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900" b="0" i="0" u="none" strike="noStrike" cap="none">
                <a:solidFill>
                  <a:srgbClr val="494C5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lang="en-US" sz="900" b="0" i="0" u="none" strike="noStrike" cap="none">
              <a:solidFill>
                <a:srgbClr val="494C5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6" name="Shape 16"/>
          <p:cNvSpPr txBox="1">
            <a:spLocks noGrp="1"/>
          </p:cNvSpPr>
          <p:nvPr>
            <p:ph type="body" idx="1"/>
          </p:nvPr>
        </p:nvSpPr>
        <p:spPr>
          <a:xfrm>
            <a:off x="722543" y="1955658"/>
            <a:ext cx="7712074" cy="78581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171450" marR="0" lvl="0" indent="133350" algn="ctr" rtl="0">
              <a:lnSpc>
                <a:spcPct val="90000"/>
              </a:lnSpc>
              <a:spcBef>
                <a:spcPts val="750"/>
              </a:spcBef>
              <a:buClr>
                <a:schemeClr val="lt1"/>
              </a:buClr>
              <a:buSzPct val="100000"/>
              <a:buFont typeface="Arial"/>
              <a:buChar char="•"/>
              <a:defRPr sz="4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514350" marR="0" lvl="1" indent="-57150" algn="l" rtl="0">
              <a:lnSpc>
                <a:spcPct val="90000"/>
              </a:lnSpc>
              <a:spcBef>
                <a:spcPts val="375"/>
              </a:spcBef>
              <a:buClr>
                <a:schemeClr val="l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857250" marR="0" lvl="2" indent="-76200" algn="l" rtl="0">
              <a:lnSpc>
                <a:spcPct val="90000"/>
              </a:lnSpc>
              <a:spcBef>
                <a:spcPts val="375"/>
              </a:spcBef>
              <a:buClr>
                <a:schemeClr val="lt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00150" marR="0" lvl="3" indent="-85725" algn="l" rtl="0">
              <a:lnSpc>
                <a:spcPct val="90000"/>
              </a:lnSpc>
              <a:spcBef>
                <a:spcPts val="375"/>
              </a:spcBef>
              <a:buClr>
                <a:schemeClr val="lt1"/>
              </a:buClr>
              <a:buSzPct val="96428"/>
              <a:buFont typeface="Arial"/>
              <a:buChar char="•"/>
              <a:def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543050" marR="0" lvl="4" indent="-85725" algn="l" rtl="0">
              <a:lnSpc>
                <a:spcPct val="90000"/>
              </a:lnSpc>
              <a:spcBef>
                <a:spcPts val="375"/>
              </a:spcBef>
              <a:buClr>
                <a:schemeClr val="lt1"/>
              </a:buClr>
              <a:buSzPct val="96428"/>
              <a:buFont typeface="Arial"/>
              <a:buChar char="•"/>
              <a:def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885950" marR="0" lvl="5" indent="-8572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96428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28850" marR="0" lvl="6" indent="-8572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96428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571750" marR="0" lvl="7" indent="-8572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96428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914650" marR="0" lvl="8" indent="-8572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96428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2"/>
          </p:nvPr>
        </p:nvSpPr>
        <p:spPr>
          <a:xfrm>
            <a:off x="1143000" y="2948103"/>
            <a:ext cx="6858000" cy="4579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171450" marR="0" lvl="0" indent="-57150" algn="ctr" rtl="0">
              <a:lnSpc>
                <a:spcPct val="90000"/>
              </a:lnSpc>
              <a:spcBef>
                <a:spcPts val="750"/>
              </a:spcBef>
              <a:buClr>
                <a:schemeClr val="l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514350" marR="0" lvl="1" indent="-57150" algn="l" rtl="0">
              <a:lnSpc>
                <a:spcPct val="90000"/>
              </a:lnSpc>
              <a:spcBef>
                <a:spcPts val="375"/>
              </a:spcBef>
              <a:buClr>
                <a:schemeClr val="l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857250" marR="0" lvl="2" indent="-76200" algn="l" rtl="0">
              <a:lnSpc>
                <a:spcPct val="90000"/>
              </a:lnSpc>
              <a:spcBef>
                <a:spcPts val="375"/>
              </a:spcBef>
              <a:buClr>
                <a:schemeClr val="lt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00150" marR="0" lvl="3" indent="-85725" algn="l" rtl="0">
              <a:lnSpc>
                <a:spcPct val="90000"/>
              </a:lnSpc>
              <a:spcBef>
                <a:spcPts val="375"/>
              </a:spcBef>
              <a:buClr>
                <a:schemeClr val="lt1"/>
              </a:buClr>
              <a:buSzPct val="96428"/>
              <a:buFont typeface="Arial"/>
              <a:buChar char="•"/>
              <a:def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543050" marR="0" lvl="4" indent="-85725" algn="l" rtl="0">
              <a:lnSpc>
                <a:spcPct val="90000"/>
              </a:lnSpc>
              <a:spcBef>
                <a:spcPts val="375"/>
              </a:spcBef>
              <a:buClr>
                <a:schemeClr val="lt1"/>
              </a:buClr>
              <a:buSzPct val="96428"/>
              <a:buFont typeface="Arial"/>
              <a:buChar char="•"/>
              <a:def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885950" marR="0" lvl="5" indent="-8572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96428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28850" marR="0" lvl="6" indent="-8572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96428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571750" marR="0" lvl="7" indent="-8572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96428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914650" marR="0" lvl="8" indent="-8572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96428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3"/>
          </p:nvPr>
        </p:nvSpPr>
        <p:spPr>
          <a:xfrm>
            <a:off x="3127772" y="3931012"/>
            <a:ext cx="2935486" cy="2845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171450" marR="0" lvl="0" indent="-104775" algn="ctr" rtl="0">
              <a:lnSpc>
                <a:spcPct val="90000"/>
              </a:lnSpc>
              <a:spcBef>
                <a:spcPts val="750"/>
              </a:spcBef>
              <a:buClr>
                <a:schemeClr val="lt1"/>
              </a:buClr>
              <a:buSzPct val="95454"/>
              <a:buFont typeface="Arial"/>
              <a:buChar char="•"/>
              <a:defRPr sz="105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514350" marR="0" lvl="1" indent="-57150" algn="l" rtl="0">
              <a:lnSpc>
                <a:spcPct val="90000"/>
              </a:lnSpc>
              <a:spcBef>
                <a:spcPts val="375"/>
              </a:spcBef>
              <a:buClr>
                <a:schemeClr val="l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857250" marR="0" lvl="2" indent="-76200" algn="l" rtl="0">
              <a:lnSpc>
                <a:spcPct val="90000"/>
              </a:lnSpc>
              <a:spcBef>
                <a:spcPts val="375"/>
              </a:spcBef>
              <a:buClr>
                <a:schemeClr val="lt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00150" marR="0" lvl="3" indent="-85725" algn="l" rtl="0">
              <a:lnSpc>
                <a:spcPct val="90000"/>
              </a:lnSpc>
              <a:spcBef>
                <a:spcPts val="375"/>
              </a:spcBef>
              <a:buClr>
                <a:schemeClr val="lt1"/>
              </a:buClr>
              <a:buSzPct val="96428"/>
              <a:buFont typeface="Arial"/>
              <a:buChar char="•"/>
              <a:def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543050" marR="0" lvl="4" indent="-85725" algn="l" rtl="0">
              <a:lnSpc>
                <a:spcPct val="90000"/>
              </a:lnSpc>
              <a:spcBef>
                <a:spcPts val="375"/>
              </a:spcBef>
              <a:buClr>
                <a:schemeClr val="lt1"/>
              </a:buClr>
              <a:buSzPct val="96428"/>
              <a:buFont typeface="Arial"/>
              <a:buChar char="•"/>
              <a:def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885950" marR="0" lvl="5" indent="-8572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96428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28850" marR="0" lvl="6" indent="-8572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96428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571750" marR="0" lvl="7" indent="-8572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96428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914650" marR="0" lvl="8" indent="-8572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96428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body" idx="4"/>
          </p:nvPr>
        </p:nvSpPr>
        <p:spPr>
          <a:xfrm>
            <a:off x="3127772" y="4143660"/>
            <a:ext cx="2935486" cy="2845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171450" marR="0" lvl="0" indent="-104775" algn="ctr" rtl="0">
              <a:lnSpc>
                <a:spcPct val="90000"/>
              </a:lnSpc>
              <a:spcBef>
                <a:spcPts val="750"/>
              </a:spcBef>
              <a:buClr>
                <a:schemeClr val="lt1"/>
              </a:buClr>
              <a:buSzPct val="95454"/>
              <a:buFont typeface="Arial"/>
              <a:buChar char="•"/>
              <a:defRPr sz="10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514350" marR="0" lvl="1" indent="-57150" algn="l" rtl="0">
              <a:lnSpc>
                <a:spcPct val="90000"/>
              </a:lnSpc>
              <a:spcBef>
                <a:spcPts val="375"/>
              </a:spcBef>
              <a:buClr>
                <a:schemeClr val="l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857250" marR="0" lvl="2" indent="-76200" algn="l" rtl="0">
              <a:lnSpc>
                <a:spcPct val="90000"/>
              </a:lnSpc>
              <a:spcBef>
                <a:spcPts val="375"/>
              </a:spcBef>
              <a:buClr>
                <a:schemeClr val="lt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00150" marR="0" lvl="3" indent="-85725" algn="l" rtl="0">
              <a:lnSpc>
                <a:spcPct val="90000"/>
              </a:lnSpc>
              <a:spcBef>
                <a:spcPts val="375"/>
              </a:spcBef>
              <a:buClr>
                <a:schemeClr val="lt1"/>
              </a:buClr>
              <a:buSzPct val="96428"/>
              <a:buFont typeface="Arial"/>
              <a:buChar char="•"/>
              <a:def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543050" marR="0" lvl="4" indent="-85725" algn="l" rtl="0">
              <a:lnSpc>
                <a:spcPct val="90000"/>
              </a:lnSpc>
              <a:spcBef>
                <a:spcPts val="375"/>
              </a:spcBef>
              <a:buClr>
                <a:schemeClr val="lt1"/>
              </a:buClr>
              <a:buSzPct val="96428"/>
              <a:buFont typeface="Arial"/>
              <a:buChar char="•"/>
              <a:def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885950" marR="0" lvl="5" indent="-8572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96428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28850" marR="0" lvl="6" indent="-8572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96428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571750" marR="0" lvl="7" indent="-8572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96428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914650" marR="0" lvl="8" indent="-8572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96428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Shape 20"/>
          <p:cNvSpPr>
            <a:spLocks noGrp="1"/>
          </p:cNvSpPr>
          <p:nvPr>
            <p:ph type="pic" idx="5"/>
          </p:nvPr>
        </p:nvSpPr>
        <p:spPr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171450" marR="0" lvl="0" indent="-38100" algn="l" rtl="0">
              <a:lnSpc>
                <a:spcPct val="90000"/>
              </a:lnSpc>
              <a:spcBef>
                <a:spcPts val="750"/>
              </a:spcBef>
              <a:buClr>
                <a:schemeClr val="dk2"/>
              </a:buClr>
              <a:buSzPct val="100000"/>
              <a:buFont typeface="Arial"/>
              <a:buChar char="•"/>
              <a:defRPr sz="2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514350" marR="0" lvl="1" indent="-57150" algn="l" rtl="0">
              <a:lnSpc>
                <a:spcPct val="90000"/>
              </a:lnSpc>
              <a:spcBef>
                <a:spcPts val="375"/>
              </a:spcBef>
              <a:buClr>
                <a:schemeClr val="dk2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857250" marR="0" lvl="2" indent="-76200" algn="l" rtl="0">
              <a:lnSpc>
                <a:spcPct val="90000"/>
              </a:lnSpc>
              <a:spcBef>
                <a:spcPts val="375"/>
              </a:spcBef>
              <a:buClr>
                <a:schemeClr val="dk2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00150" marR="0" lvl="3" indent="-85725" algn="l" rtl="0">
              <a:lnSpc>
                <a:spcPct val="90000"/>
              </a:lnSpc>
              <a:spcBef>
                <a:spcPts val="375"/>
              </a:spcBef>
              <a:buClr>
                <a:schemeClr val="dk2"/>
              </a:buClr>
              <a:buSzPct val="96428"/>
              <a:buFont typeface="Arial"/>
              <a:buChar char="•"/>
              <a:defRPr sz="135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543050" marR="0" lvl="4" indent="-85725" algn="l" rtl="0">
              <a:lnSpc>
                <a:spcPct val="90000"/>
              </a:lnSpc>
              <a:spcBef>
                <a:spcPts val="375"/>
              </a:spcBef>
              <a:buClr>
                <a:schemeClr val="dk2"/>
              </a:buClr>
              <a:buSzPct val="96428"/>
              <a:buFont typeface="Arial"/>
              <a:buChar char="•"/>
              <a:defRPr sz="135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885950" marR="0" lvl="5" indent="-8572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96428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28850" marR="0" lvl="6" indent="-8572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96428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571750" marR="0" lvl="7" indent="-8572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96428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914650" marR="0" lvl="8" indent="-8572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96428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left image_tex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>
            <a:spLocks noGrp="1"/>
          </p:cNvSpPr>
          <p:nvPr>
            <p:ph type="pic" idx="2"/>
          </p:nvPr>
        </p:nvSpPr>
        <p:spPr>
          <a:xfrm>
            <a:off x="328612" y="1057275"/>
            <a:ext cx="4951411" cy="31718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171450" marR="0" lvl="0" indent="-38100" algn="l" rtl="0">
              <a:lnSpc>
                <a:spcPct val="90000"/>
              </a:lnSpc>
              <a:spcBef>
                <a:spcPts val="750"/>
              </a:spcBef>
              <a:buClr>
                <a:schemeClr val="dk2"/>
              </a:buClr>
              <a:buSzPct val="100000"/>
              <a:buFont typeface="Arial"/>
              <a:buChar char="•"/>
              <a:defRPr sz="2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514350" marR="0" lvl="1" indent="-57150" algn="l" rtl="0">
              <a:lnSpc>
                <a:spcPct val="90000"/>
              </a:lnSpc>
              <a:spcBef>
                <a:spcPts val="375"/>
              </a:spcBef>
              <a:buClr>
                <a:schemeClr val="dk2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857250" marR="0" lvl="2" indent="-76200" algn="l" rtl="0">
              <a:lnSpc>
                <a:spcPct val="90000"/>
              </a:lnSpc>
              <a:spcBef>
                <a:spcPts val="375"/>
              </a:spcBef>
              <a:buClr>
                <a:schemeClr val="dk2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00150" marR="0" lvl="3" indent="-85725" algn="l" rtl="0">
              <a:lnSpc>
                <a:spcPct val="90000"/>
              </a:lnSpc>
              <a:spcBef>
                <a:spcPts val="375"/>
              </a:spcBef>
              <a:buClr>
                <a:schemeClr val="dk2"/>
              </a:buClr>
              <a:buSzPct val="96428"/>
              <a:buFont typeface="Arial"/>
              <a:buChar char="•"/>
              <a:defRPr sz="135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543050" marR="0" lvl="4" indent="-85725" algn="l" rtl="0">
              <a:lnSpc>
                <a:spcPct val="90000"/>
              </a:lnSpc>
              <a:spcBef>
                <a:spcPts val="375"/>
              </a:spcBef>
              <a:buClr>
                <a:schemeClr val="dk2"/>
              </a:buClr>
              <a:buSzPct val="96428"/>
              <a:buFont typeface="Arial"/>
              <a:buChar char="•"/>
              <a:defRPr sz="135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885950" marR="0" lvl="5" indent="-8572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96428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28850" marR="0" lvl="6" indent="-8572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96428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571750" marR="0" lvl="7" indent="-8572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96428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914650" marR="0" lvl="8" indent="-8572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96428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sldNum" idx="12"/>
          </p:nvPr>
        </p:nvSpPr>
        <p:spPr>
          <a:xfrm>
            <a:off x="6976424" y="4767262"/>
            <a:ext cx="2057400" cy="2738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900" b="0" i="0">
                <a:solidFill>
                  <a:srgbClr val="494C5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lang="en-US" sz="900" b="0" i="0">
              <a:solidFill>
                <a:srgbClr val="494C5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5000625" y="2030963"/>
            <a:ext cx="3714750" cy="71437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171450" marR="0" lvl="0" indent="-19050" algn="l" rtl="0">
              <a:lnSpc>
                <a:spcPct val="90000"/>
              </a:lnSpc>
              <a:spcBef>
                <a:spcPts val="750"/>
              </a:spcBef>
              <a:buClr>
                <a:schemeClr val="dk2"/>
              </a:buClr>
              <a:buSzPct val="100000"/>
              <a:buFont typeface="Arial"/>
              <a:buChar char="•"/>
              <a:defRPr sz="2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514350" marR="0" lvl="1" indent="-57150" algn="l" rtl="0">
              <a:lnSpc>
                <a:spcPct val="90000"/>
              </a:lnSpc>
              <a:spcBef>
                <a:spcPts val="375"/>
              </a:spcBef>
              <a:buClr>
                <a:schemeClr val="dk2"/>
              </a:buClr>
              <a:buSzPct val="1000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57250" marR="0" lvl="2" indent="-76200" algn="l" rtl="0">
              <a:lnSpc>
                <a:spcPct val="90000"/>
              </a:lnSpc>
              <a:spcBef>
                <a:spcPts val="375"/>
              </a:spcBef>
              <a:buClr>
                <a:schemeClr val="dk2"/>
              </a:buClr>
              <a:buSzPct val="100000"/>
              <a:buFont typeface="Arial"/>
              <a:buChar char="•"/>
              <a:defRPr sz="15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200150" marR="0" lvl="3" indent="-85725" algn="l" rtl="0">
              <a:lnSpc>
                <a:spcPct val="90000"/>
              </a:lnSpc>
              <a:spcBef>
                <a:spcPts val="375"/>
              </a:spcBef>
              <a:buClr>
                <a:schemeClr val="dk2"/>
              </a:buClr>
              <a:buSzPct val="96428"/>
              <a:buFont typeface="Arial"/>
              <a:buChar char="•"/>
              <a:defRPr sz="135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543050" marR="0" lvl="4" indent="-85725" algn="l" rtl="0">
              <a:lnSpc>
                <a:spcPct val="90000"/>
              </a:lnSpc>
              <a:spcBef>
                <a:spcPts val="375"/>
              </a:spcBef>
              <a:buClr>
                <a:schemeClr val="dk2"/>
              </a:buClr>
              <a:buSzPct val="96428"/>
              <a:buFont typeface="Arial"/>
              <a:buChar char="•"/>
              <a:defRPr sz="135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885950" marR="0" lvl="5" indent="-8572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96428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28850" marR="0" lvl="6" indent="-8572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96428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571750" marR="0" lvl="7" indent="-8572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96428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914650" marR="0" lvl="8" indent="-8572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96428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 txBox="1">
            <a:spLocks noGrp="1"/>
          </p:cNvSpPr>
          <p:nvPr>
            <p:ph type="title"/>
          </p:nvPr>
        </p:nvSpPr>
        <p:spPr>
          <a:xfrm>
            <a:off x="822325" y="273843"/>
            <a:ext cx="7521600" cy="411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2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2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2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2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None/>
              <a:defRPr sz="2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None/>
              <a:defRPr sz="2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None/>
              <a:defRPr sz="2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None/>
              <a:defRPr sz="2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822325" y="825102"/>
            <a:ext cx="7521600" cy="2685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342900" algn="l" rtl="0">
              <a:spcBef>
                <a:spcPts val="800"/>
              </a:spcBef>
              <a:spcAft>
                <a:spcPts val="0"/>
              </a:spcAft>
              <a:buNone/>
              <a:defRPr sz="1600" b="1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173037" marR="0" lvl="1" indent="-71437" algn="l" rtl="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401637" marR="0" lvl="2" indent="-71437" algn="l" rtl="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630237" marR="0" lvl="3" indent="-71437" algn="l" rtl="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858837" marR="0" lvl="4" indent="-71437" algn="l" rtl="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1097280" marR="0" lvl="5" indent="-93980" algn="l" rtl="0">
              <a:spcBef>
                <a:spcPts val="300"/>
              </a:spcBef>
              <a:buClr>
                <a:schemeClr val="accent2"/>
              </a:buClr>
              <a:buSzPct val="1000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1353312" marR="0" lvl="6" indent="-83311" algn="l" rtl="0">
              <a:spcBef>
                <a:spcPts val="300"/>
              </a:spcBef>
              <a:buClr>
                <a:schemeClr val="accent2"/>
              </a:buClr>
              <a:buSzPct val="1000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1581912" marR="0" lvl="7" indent="-83311" algn="l" rtl="0">
              <a:spcBef>
                <a:spcPts val="300"/>
              </a:spcBef>
              <a:buClr>
                <a:schemeClr val="accent2"/>
              </a:buClr>
              <a:buSzPct val="1000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1792224" marR="0" lvl="8" indent="-77723" algn="l" rtl="0">
              <a:spcBef>
                <a:spcPts val="300"/>
              </a:spcBef>
              <a:buClr>
                <a:schemeClr val="accent2"/>
              </a:buClr>
              <a:buSzPct val="1000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dt" idx="10"/>
          </p:nvPr>
        </p:nvSpPr>
        <p:spPr>
          <a:xfrm rot="-1986393">
            <a:off x="309395" y="4391113"/>
            <a:ext cx="1960828" cy="17464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ftr" idx="11"/>
          </p:nvPr>
        </p:nvSpPr>
        <p:spPr>
          <a:xfrm>
            <a:off x="3517900" y="4713684"/>
            <a:ext cx="4724400" cy="205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7" name="Shape 67"/>
          <p:cNvSpPr>
            <a:spLocks noGrp="1"/>
          </p:cNvSpPr>
          <p:nvPr>
            <p:ph type="sldNum" idx="12"/>
          </p:nvPr>
        </p:nvSpPr>
        <p:spPr>
          <a:xfrm>
            <a:off x="8401050" y="4627959"/>
            <a:ext cx="503100" cy="377400"/>
          </a:xfrm>
          <a:prstGeom prst="ellipse">
            <a:avLst/>
          </a:prstGeom>
          <a:noFill/>
          <a:ln w="19050" cap="flat" cmpd="sng">
            <a:solidFill>
              <a:srgbClr val="FFFFFF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25" tIns="9125" rIns="9125" bIns="91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fld id="{00000000-1234-1234-1234-123412341234}" type="slidenum">
              <a:rPr lang="en-US" sz="1600" b="0" i="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600" b="0" i="0" u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whit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ctrTitle"/>
          </p:nvPr>
        </p:nvSpPr>
        <p:spPr>
          <a:xfrm>
            <a:off x="485774" y="656035"/>
            <a:ext cx="7629524" cy="77271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2"/>
              </a:buClr>
              <a:buFont typeface="Arial"/>
              <a:buNone/>
              <a:defRPr sz="3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sldNum" idx="12"/>
          </p:nvPr>
        </p:nvSpPr>
        <p:spPr>
          <a:xfrm>
            <a:off x="6976424" y="4767262"/>
            <a:ext cx="2057400" cy="2738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900" b="0" i="0" u="none" strike="noStrike" cap="none">
                <a:solidFill>
                  <a:srgbClr val="494C5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lang="en-US" sz="900" b="0" i="0" u="none" strike="noStrike" cap="none">
              <a:solidFill>
                <a:srgbClr val="494C5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ic with white text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171450" marR="0" lvl="0" indent="-38100" algn="l" rtl="0">
              <a:lnSpc>
                <a:spcPct val="90000"/>
              </a:lnSpc>
              <a:spcBef>
                <a:spcPts val="750"/>
              </a:spcBef>
              <a:buClr>
                <a:schemeClr val="dk2"/>
              </a:buClr>
              <a:buSzPct val="100000"/>
              <a:buFont typeface="Arial"/>
              <a:buChar char="•"/>
              <a:defRPr sz="2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514350" marR="0" lvl="1" indent="-57150" algn="l" rtl="0">
              <a:lnSpc>
                <a:spcPct val="90000"/>
              </a:lnSpc>
              <a:spcBef>
                <a:spcPts val="375"/>
              </a:spcBef>
              <a:buClr>
                <a:schemeClr val="dk2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857250" marR="0" lvl="2" indent="-76200" algn="l" rtl="0">
              <a:lnSpc>
                <a:spcPct val="90000"/>
              </a:lnSpc>
              <a:spcBef>
                <a:spcPts val="375"/>
              </a:spcBef>
              <a:buClr>
                <a:schemeClr val="dk2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00150" marR="0" lvl="3" indent="-85725" algn="l" rtl="0">
              <a:lnSpc>
                <a:spcPct val="90000"/>
              </a:lnSpc>
              <a:spcBef>
                <a:spcPts val="375"/>
              </a:spcBef>
              <a:buClr>
                <a:schemeClr val="dk2"/>
              </a:buClr>
              <a:buSzPct val="96428"/>
              <a:buFont typeface="Arial"/>
              <a:buChar char="•"/>
              <a:defRPr sz="135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543050" marR="0" lvl="4" indent="-85725" algn="l" rtl="0">
              <a:lnSpc>
                <a:spcPct val="90000"/>
              </a:lnSpc>
              <a:spcBef>
                <a:spcPts val="375"/>
              </a:spcBef>
              <a:buClr>
                <a:schemeClr val="dk2"/>
              </a:buClr>
              <a:buSzPct val="96428"/>
              <a:buFont typeface="Arial"/>
              <a:buChar char="•"/>
              <a:defRPr sz="135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885950" marR="0" lvl="5" indent="-8572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96428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28850" marR="0" lvl="6" indent="-8572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96428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571750" marR="0" lvl="7" indent="-8572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96428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914650" marR="0" lvl="8" indent="-8572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96428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ctrTitle"/>
          </p:nvPr>
        </p:nvSpPr>
        <p:spPr>
          <a:xfrm>
            <a:off x="485774" y="656035"/>
            <a:ext cx="7629524" cy="77271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6976424" y="4767262"/>
            <a:ext cx="2057400" cy="2738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900" b="0" i="0" u="none" strike="noStrike" cap="none">
                <a:solidFill>
                  <a:srgbClr val="494C5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lang="en-US" sz="900" b="0" i="0" u="none" strike="noStrike" cap="none">
              <a:solidFill>
                <a:srgbClr val="494C5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gradient with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sldNum" idx="12"/>
          </p:nvPr>
        </p:nvSpPr>
        <p:spPr>
          <a:xfrm>
            <a:off x="6976424" y="4767262"/>
            <a:ext cx="2057400" cy="2738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900" b="0" i="0" u="none" strike="noStrike" cap="none">
                <a:solidFill>
                  <a:srgbClr val="494C5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lang="en-US" sz="900" b="0" i="0" u="none" strike="noStrike" cap="none">
              <a:solidFill>
                <a:srgbClr val="494C5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0" name="Shape 30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171450" marR="0" lvl="0" indent="-38100" algn="l" rtl="0">
              <a:lnSpc>
                <a:spcPct val="90000"/>
              </a:lnSpc>
              <a:spcBef>
                <a:spcPts val="750"/>
              </a:spcBef>
              <a:buClr>
                <a:schemeClr val="dk2"/>
              </a:buClr>
              <a:buSzPct val="100000"/>
              <a:buFont typeface="Arial"/>
              <a:buChar char="•"/>
              <a:defRPr sz="2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514350" marR="0" lvl="1" indent="-57150" algn="l" rtl="0">
              <a:lnSpc>
                <a:spcPct val="90000"/>
              </a:lnSpc>
              <a:spcBef>
                <a:spcPts val="375"/>
              </a:spcBef>
              <a:buClr>
                <a:schemeClr val="dk2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857250" marR="0" lvl="2" indent="-76200" algn="l" rtl="0">
              <a:lnSpc>
                <a:spcPct val="90000"/>
              </a:lnSpc>
              <a:spcBef>
                <a:spcPts val="375"/>
              </a:spcBef>
              <a:buClr>
                <a:schemeClr val="dk2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00150" marR="0" lvl="3" indent="-85725" algn="l" rtl="0">
              <a:lnSpc>
                <a:spcPct val="90000"/>
              </a:lnSpc>
              <a:spcBef>
                <a:spcPts val="375"/>
              </a:spcBef>
              <a:buClr>
                <a:schemeClr val="dk2"/>
              </a:buClr>
              <a:buSzPct val="96428"/>
              <a:buFont typeface="Arial"/>
              <a:buChar char="•"/>
              <a:defRPr sz="135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543050" marR="0" lvl="4" indent="-85725" algn="l" rtl="0">
              <a:lnSpc>
                <a:spcPct val="90000"/>
              </a:lnSpc>
              <a:spcBef>
                <a:spcPts val="375"/>
              </a:spcBef>
              <a:buClr>
                <a:schemeClr val="dk2"/>
              </a:buClr>
              <a:buSzPct val="96428"/>
              <a:buFont typeface="Arial"/>
              <a:buChar char="•"/>
              <a:defRPr sz="135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885950" marR="0" lvl="5" indent="-8572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96428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28850" marR="0" lvl="6" indent="-8572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96428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571750" marR="0" lvl="7" indent="-8572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96428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914650" marR="0" lvl="8" indent="-8572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96428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31" name="Shape 31"/>
          <p:cNvPicPr preferRelativeResize="0"/>
          <p:nvPr/>
        </p:nvPicPr>
        <p:blipFill rotWithShape="1">
          <a:blip r:embed="rId2">
            <a:alphaModFix/>
          </a:blip>
          <a:srcRect l="22846" r="15155" b="44201"/>
          <a:stretch/>
        </p:blipFill>
        <p:spPr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Shape 32"/>
          <p:cNvSpPr txBox="1">
            <a:spLocks noGrp="1"/>
          </p:cNvSpPr>
          <p:nvPr>
            <p:ph type="body" idx="1"/>
          </p:nvPr>
        </p:nvSpPr>
        <p:spPr>
          <a:xfrm>
            <a:off x="406400" y="1868486"/>
            <a:ext cx="8229600" cy="14065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171450" marR="0" lvl="0" indent="19050" algn="l" rtl="0">
              <a:lnSpc>
                <a:spcPct val="90000"/>
              </a:lnSpc>
              <a:spcBef>
                <a:spcPts val="750"/>
              </a:spcBef>
              <a:buClr>
                <a:schemeClr val="lt1"/>
              </a:buClr>
              <a:buSzPct val="100000"/>
              <a:buFont typeface="Arial"/>
              <a:buChar char="•"/>
              <a:defRPr sz="3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514350" marR="0" lvl="1" indent="19050" algn="l" rtl="0">
              <a:lnSpc>
                <a:spcPct val="90000"/>
              </a:lnSpc>
              <a:spcBef>
                <a:spcPts val="375"/>
              </a:spcBef>
              <a:buClr>
                <a:schemeClr val="lt1"/>
              </a:buClr>
              <a:buSzPct val="100000"/>
              <a:buFont typeface="Arial"/>
              <a:buChar char="•"/>
              <a:defRPr sz="3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857250" marR="0" lvl="2" indent="19050" algn="l" rtl="0">
              <a:lnSpc>
                <a:spcPct val="90000"/>
              </a:lnSpc>
              <a:spcBef>
                <a:spcPts val="375"/>
              </a:spcBef>
              <a:buClr>
                <a:schemeClr val="lt1"/>
              </a:buClr>
              <a:buSzPct val="100000"/>
              <a:buFont typeface="Arial"/>
              <a:buChar char="•"/>
              <a:defRPr sz="3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00150" marR="0" lvl="3" indent="19050" algn="l" rtl="0">
              <a:lnSpc>
                <a:spcPct val="90000"/>
              </a:lnSpc>
              <a:spcBef>
                <a:spcPts val="375"/>
              </a:spcBef>
              <a:buClr>
                <a:schemeClr val="lt1"/>
              </a:buClr>
              <a:buSzPct val="100000"/>
              <a:buFont typeface="Arial"/>
              <a:buChar char="•"/>
              <a:defRPr sz="3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543050" marR="0" lvl="4" indent="19050" algn="l" rtl="0">
              <a:lnSpc>
                <a:spcPct val="90000"/>
              </a:lnSpc>
              <a:spcBef>
                <a:spcPts val="375"/>
              </a:spcBef>
              <a:buClr>
                <a:schemeClr val="lt1"/>
              </a:buClr>
              <a:buSzPct val="100000"/>
              <a:buFont typeface="Arial"/>
              <a:buChar char="•"/>
              <a:defRPr sz="3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885950" marR="0" lvl="5" indent="-8572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96428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28850" marR="0" lvl="6" indent="-8572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96428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571750" marR="0" lvl="7" indent="-8572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96428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914650" marR="0" lvl="8" indent="-8572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96428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just white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6976424" y="4767262"/>
            <a:ext cx="2057400" cy="2738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900" b="0" i="0" u="none" strike="noStrike" cap="none">
                <a:solidFill>
                  <a:srgbClr val="494C5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lang="en-US" sz="900" b="0" i="0" u="none" strike="noStrike" cap="none">
              <a:solidFill>
                <a:srgbClr val="494C5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header 1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 txBox="1">
            <a:spLocks noGrp="1"/>
          </p:cNvSpPr>
          <p:nvPr>
            <p:ph type="sldNum" idx="12"/>
          </p:nvPr>
        </p:nvSpPr>
        <p:spPr>
          <a:xfrm>
            <a:off x="8565356" y="4684512"/>
            <a:ext cx="392905" cy="2738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900" b="0" i="0" u="none" strike="noStrike" cap="none">
                <a:solidFill>
                  <a:srgbClr val="494C5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lang="en-US" sz="900" b="0" i="0" u="none" strike="noStrike" cap="none">
              <a:solidFill>
                <a:srgbClr val="494C5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right image_tex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idx="2"/>
          </p:nvPr>
        </p:nvSpPr>
        <p:spPr>
          <a:xfrm>
            <a:off x="3871912" y="1057275"/>
            <a:ext cx="4951411" cy="31718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171450" marR="0" lvl="0" indent="-38100" algn="l" rtl="0">
              <a:lnSpc>
                <a:spcPct val="90000"/>
              </a:lnSpc>
              <a:spcBef>
                <a:spcPts val="750"/>
              </a:spcBef>
              <a:buClr>
                <a:schemeClr val="dk2"/>
              </a:buClr>
              <a:buSzPct val="100000"/>
              <a:buFont typeface="Arial"/>
              <a:buChar char="•"/>
              <a:defRPr sz="2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514350" marR="0" lvl="1" indent="-57150" algn="l" rtl="0">
              <a:lnSpc>
                <a:spcPct val="90000"/>
              </a:lnSpc>
              <a:spcBef>
                <a:spcPts val="375"/>
              </a:spcBef>
              <a:buClr>
                <a:schemeClr val="dk2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857250" marR="0" lvl="2" indent="-76200" algn="l" rtl="0">
              <a:lnSpc>
                <a:spcPct val="90000"/>
              </a:lnSpc>
              <a:spcBef>
                <a:spcPts val="375"/>
              </a:spcBef>
              <a:buClr>
                <a:schemeClr val="dk2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00150" marR="0" lvl="3" indent="-85725" algn="l" rtl="0">
              <a:lnSpc>
                <a:spcPct val="90000"/>
              </a:lnSpc>
              <a:spcBef>
                <a:spcPts val="375"/>
              </a:spcBef>
              <a:buClr>
                <a:schemeClr val="dk2"/>
              </a:buClr>
              <a:buSzPct val="96428"/>
              <a:buFont typeface="Arial"/>
              <a:buChar char="•"/>
              <a:defRPr sz="135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543050" marR="0" lvl="4" indent="-85725" algn="l" rtl="0">
              <a:lnSpc>
                <a:spcPct val="90000"/>
              </a:lnSpc>
              <a:spcBef>
                <a:spcPts val="375"/>
              </a:spcBef>
              <a:buClr>
                <a:schemeClr val="dk2"/>
              </a:buClr>
              <a:buSzPct val="96428"/>
              <a:buFont typeface="Arial"/>
              <a:buChar char="•"/>
              <a:defRPr sz="135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885950" marR="0" lvl="5" indent="-8572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96428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28850" marR="0" lvl="6" indent="-8572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96428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571750" marR="0" lvl="7" indent="-8572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96428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914650" marR="0" lvl="8" indent="-8572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96428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sldNum" idx="12"/>
          </p:nvPr>
        </p:nvSpPr>
        <p:spPr>
          <a:xfrm>
            <a:off x="6976424" y="4767262"/>
            <a:ext cx="2057400" cy="2738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900" b="0" i="0" u="none" strike="noStrike" cap="none">
                <a:solidFill>
                  <a:srgbClr val="494C5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lang="en-US" sz="900" b="0" i="0" u="none" strike="noStrike" cap="none">
              <a:solidFill>
                <a:srgbClr val="494C5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457200" y="2030963"/>
            <a:ext cx="3714750" cy="71437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171450" marR="0" lvl="0" indent="-19050" algn="l" rtl="0">
              <a:lnSpc>
                <a:spcPct val="90000"/>
              </a:lnSpc>
              <a:spcBef>
                <a:spcPts val="750"/>
              </a:spcBef>
              <a:buClr>
                <a:schemeClr val="dk2"/>
              </a:buClr>
              <a:buSzPct val="100000"/>
              <a:buFont typeface="Arial"/>
              <a:buChar char="•"/>
              <a:defRPr sz="2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514350" marR="0" lvl="1" indent="-57150" algn="l" rtl="0">
              <a:lnSpc>
                <a:spcPct val="90000"/>
              </a:lnSpc>
              <a:spcBef>
                <a:spcPts val="375"/>
              </a:spcBef>
              <a:buClr>
                <a:schemeClr val="dk2"/>
              </a:buClr>
              <a:buSzPct val="1000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57250" marR="0" lvl="2" indent="-76200" algn="l" rtl="0">
              <a:lnSpc>
                <a:spcPct val="90000"/>
              </a:lnSpc>
              <a:spcBef>
                <a:spcPts val="375"/>
              </a:spcBef>
              <a:buClr>
                <a:schemeClr val="dk2"/>
              </a:buClr>
              <a:buSzPct val="100000"/>
              <a:buFont typeface="Arial"/>
              <a:buChar char="•"/>
              <a:defRPr sz="15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200150" marR="0" lvl="3" indent="-85725" algn="l" rtl="0">
              <a:lnSpc>
                <a:spcPct val="90000"/>
              </a:lnSpc>
              <a:spcBef>
                <a:spcPts val="375"/>
              </a:spcBef>
              <a:buClr>
                <a:schemeClr val="dk2"/>
              </a:buClr>
              <a:buSzPct val="96428"/>
              <a:buFont typeface="Arial"/>
              <a:buChar char="•"/>
              <a:defRPr sz="135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543050" marR="0" lvl="4" indent="-85725" algn="l" rtl="0">
              <a:lnSpc>
                <a:spcPct val="90000"/>
              </a:lnSpc>
              <a:spcBef>
                <a:spcPts val="375"/>
              </a:spcBef>
              <a:buClr>
                <a:schemeClr val="dk2"/>
              </a:buClr>
              <a:buSzPct val="96428"/>
              <a:buFont typeface="Arial"/>
              <a:buChar char="•"/>
              <a:defRPr sz="135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885950" marR="0" lvl="5" indent="-8572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96428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28850" marR="0" lvl="6" indent="-8572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96428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571750" marR="0" lvl="7" indent="-8572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96428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914650" marR="0" lvl="8" indent="-8572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96428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gradien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sldNum" idx="12"/>
          </p:nvPr>
        </p:nvSpPr>
        <p:spPr>
          <a:xfrm>
            <a:off x="6976424" y="4767262"/>
            <a:ext cx="2057400" cy="2738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900" b="0" i="0">
                <a:solidFill>
                  <a:srgbClr val="494C5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lang="en-US" sz="900" b="0" i="0">
              <a:solidFill>
                <a:srgbClr val="494C5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3" name="Shape 43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171450" marR="0" lvl="0" indent="-38100" algn="l" rtl="0">
              <a:lnSpc>
                <a:spcPct val="90000"/>
              </a:lnSpc>
              <a:spcBef>
                <a:spcPts val="750"/>
              </a:spcBef>
              <a:buClr>
                <a:schemeClr val="dk2"/>
              </a:buClr>
              <a:buSzPct val="100000"/>
              <a:buFont typeface="Arial"/>
              <a:buChar char="•"/>
              <a:defRPr sz="2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514350" marR="0" lvl="1" indent="-57150" algn="l" rtl="0">
              <a:lnSpc>
                <a:spcPct val="90000"/>
              </a:lnSpc>
              <a:spcBef>
                <a:spcPts val="375"/>
              </a:spcBef>
              <a:buClr>
                <a:schemeClr val="dk2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857250" marR="0" lvl="2" indent="-76200" algn="l" rtl="0">
              <a:lnSpc>
                <a:spcPct val="90000"/>
              </a:lnSpc>
              <a:spcBef>
                <a:spcPts val="375"/>
              </a:spcBef>
              <a:buClr>
                <a:schemeClr val="dk2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00150" marR="0" lvl="3" indent="-85725" algn="l" rtl="0">
              <a:lnSpc>
                <a:spcPct val="90000"/>
              </a:lnSpc>
              <a:spcBef>
                <a:spcPts val="375"/>
              </a:spcBef>
              <a:buClr>
                <a:schemeClr val="dk2"/>
              </a:buClr>
              <a:buSzPct val="96428"/>
              <a:buFont typeface="Arial"/>
              <a:buChar char="•"/>
              <a:defRPr sz="135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543050" marR="0" lvl="4" indent="-85725" algn="l" rtl="0">
              <a:lnSpc>
                <a:spcPct val="90000"/>
              </a:lnSpc>
              <a:spcBef>
                <a:spcPts val="375"/>
              </a:spcBef>
              <a:buClr>
                <a:schemeClr val="dk2"/>
              </a:buClr>
              <a:buSzPct val="96428"/>
              <a:buFont typeface="Arial"/>
              <a:buChar char="•"/>
              <a:defRPr sz="135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885950" marR="0" lvl="5" indent="-8572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96428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28850" marR="0" lvl="6" indent="-8572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96428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571750" marR="0" lvl="7" indent="-8572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96428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914650" marR="0" lvl="8" indent="-8572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96428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44" name="Shape 44"/>
          <p:cNvPicPr preferRelativeResize="0"/>
          <p:nvPr/>
        </p:nvPicPr>
        <p:blipFill rotWithShape="1">
          <a:blip r:embed="rId2">
            <a:alphaModFix/>
          </a:blip>
          <a:srcRect l="22846" r="15155" b="44201"/>
          <a:stretch/>
        </p:blipFill>
        <p:spPr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 with 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sldNum" idx="12"/>
          </p:nvPr>
        </p:nvSpPr>
        <p:spPr>
          <a:xfrm>
            <a:off x="6976424" y="4767262"/>
            <a:ext cx="2057400" cy="2738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900" b="0" i="0">
                <a:solidFill>
                  <a:srgbClr val="494C5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lang="en-US" sz="900" b="0" i="0">
              <a:solidFill>
                <a:srgbClr val="494C5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7" name="Shape 47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171450" marR="0" lvl="0" indent="-38100" algn="l" rtl="0">
              <a:lnSpc>
                <a:spcPct val="90000"/>
              </a:lnSpc>
              <a:spcBef>
                <a:spcPts val="750"/>
              </a:spcBef>
              <a:buClr>
                <a:schemeClr val="dk2"/>
              </a:buClr>
              <a:buSzPct val="100000"/>
              <a:buFont typeface="Arial"/>
              <a:buChar char="•"/>
              <a:defRPr sz="2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514350" marR="0" lvl="1" indent="-57150" algn="l" rtl="0">
              <a:lnSpc>
                <a:spcPct val="90000"/>
              </a:lnSpc>
              <a:spcBef>
                <a:spcPts val="375"/>
              </a:spcBef>
              <a:buClr>
                <a:schemeClr val="dk2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857250" marR="0" lvl="2" indent="-76200" algn="l" rtl="0">
              <a:lnSpc>
                <a:spcPct val="90000"/>
              </a:lnSpc>
              <a:spcBef>
                <a:spcPts val="375"/>
              </a:spcBef>
              <a:buClr>
                <a:schemeClr val="dk2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00150" marR="0" lvl="3" indent="-85725" algn="l" rtl="0">
              <a:lnSpc>
                <a:spcPct val="90000"/>
              </a:lnSpc>
              <a:spcBef>
                <a:spcPts val="375"/>
              </a:spcBef>
              <a:buClr>
                <a:schemeClr val="dk2"/>
              </a:buClr>
              <a:buSzPct val="96428"/>
              <a:buFont typeface="Arial"/>
              <a:buChar char="•"/>
              <a:defRPr sz="135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543050" marR="0" lvl="4" indent="-85725" algn="l" rtl="0">
              <a:lnSpc>
                <a:spcPct val="90000"/>
              </a:lnSpc>
              <a:spcBef>
                <a:spcPts val="375"/>
              </a:spcBef>
              <a:buClr>
                <a:schemeClr val="dk2"/>
              </a:buClr>
              <a:buSzPct val="96428"/>
              <a:buFont typeface="Arial"/>
              <a:buChar char="•"/>
              <a:defRPr sz="135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885950" marR="0" lvl="5" indent="-8572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96428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28850" marR="0" lvl="6" indent="-8572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96428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571750" marR="0" lvl="7" indent="-8572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96428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914650" marR="0" lvl="8" indent="-8572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96428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body" idx="1"/>
          </p:nvPr>
        </p:nvSpPr>
        <p:spPr>
          <a:xfrm>
            <a:off x="406400" y="1868486"/>
            <a:ext cx="8229600" cy="14065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171450" marR="0" lvl="0" indent="19050" algn="l" rtl="0">
              <a:lnSpc>
                <a:spcPct val="90000"/>
              </a:lnSpc>
              <a:spcBef>
                <a:spcPts val="750"/>
              </a:spcBef>
              <a:buClr>
                <a:schemeClr val="lt1"/>
              </a:buClr>
              <a:buSzPct val="100000"/>
              <a:buFont typeface="Arial"/>
              <a:buChar char="•"/>
              <a:defRPr sz="3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514350" marR="0" lvl="1" indent="19050" algn="l" rtl="0">
              <a:lnSpc>
                <a:spcPct val="90000"/>
              </a:lnSpc>
              <a:spcBef>
                <a:spcPts val="375"/>
              </a:spcBef>
              <a:buClr>
                <a:schemeClr val="lt1"/>
              </a:buClr>
              <a:buSzPct val="100000"/>
              <a:buFont typeface="Arial"/>
              <a:buChar char="•"/>
              <a:defRPr sz="3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857250" marR="0" lvl="2" indent="19050" algn="l" rtl="0">
              <a:lnSpc>
                <a:spcPct val="90000"/>
              </a:lnSpc>
              <a:spcBef>
                <a:spcPts val="375"/>
              </a:spcBef>
              <a:buClr>
                <a:schemeClr val="lt1"/>
              </a:buClr>
              <a:buSzPct val="100000"/>
              <a:buFont typeface="Arial"/>
              <a:buChar char="•"/>
              <a:defRPr sz="3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00150" marR="0" lvl="3" indent="19050" algn="l" rtl="0">
              <a:lnSpc>
                <a:spcPct val="90000"/>
              </a:lnSpc>
              <a:spcBef>
                <a:spcPts val="375"/>
              </a:spcBef>
              <a:buClr>
                <a:schemeClr val="lt1"/>
              </a:buClr>
              <a:buSzPct val="100000"/>
              <a:buFont typeface="Arial"/>
              <a:buChar char="•"/>
              <a:defRPr sz="3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543050" marR="0" lvl="4" indent="19050" algn="l" rtl="0">
              <a:lnSpc>
                <a:spcPct val="90000"/>
              </a:lnSpc>
              <a:spcBef>
                <a:spcPts val="375"/>
              </a:spcBef>
              <a:buClr>
                <a:schemeClr val="lt1"/>
              </a:buClr>
              <a:buSzPct val="100000"/>
              <a:buFont typeface="Arial"/>
              <a:buChar char="•"/>
              <a:defRPr sz="3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885950" marR="0" lvl="5" indent="-8572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96428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28850" marR="0" lvl="6" indent="-8572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96428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571750" marR="0" lvl="7" indent="-8572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96428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914650" marR="0" lvl="8" indent="-8572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96428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628650" y="273843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2"/>
              </a:buClr>
              <a:buFont typeface="Calibri"/>
              <a:buNone/>
              <a:defRPr sz="3300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171450" marR="0" lvl="0" indent="-38100" algn="l" rtl="0">
              <a:lnSpc>
                <a:spcPct val="90000"/>
              </a:lnSpc>
              <a:spcBef>
                <a:spcPts val="750"/>
              </a:spcBef>
              <a:buClr>
                <a:schemeClr val="dk2"/>
              </a:buClr>
              <a:buSzPct val="100000"/>
              <a:buFont typeface="Arial"/>
              <a:buChar char="•"/>
              <a:defRPr sz="2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514350" marR="0" lvl="1" indent="-57150" algn="l" rtl="0">
              <a:lnSpc>
                <a:spcPct val="90000"/>
              </a:lnSpc>
              <a:spcBef>
                <a:spcPts val="375"/>
              </a:spcBef>
              <a:buClr>
                <a:schemeClr val="dk2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857250" marR="0" lvl="2" indent="-76200" algn="l" rtl="0">
              <a:lnSpc>
                <a:spcPct val="90000"/>
              </a:lnSpc>
              <a:spcBef>
                <a:spcPts val="375"/>
              </a:spcBef>
              <a:buClr>
                <a:schemeClr val="dk2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00150" marR="0" lvl="3" indent="-85725" algn="l" rtl="0">
              <a:lnSpc>
                <a:spcPct val="90000"/>
              </a:lnSpc>
              <a:spcBef>
                <a:spcPts val="375"/>
              </a:spcBef>
              <a:buClr>
                <a:schemeClr val="dk2"/>
              </a:buClr>
              <a:buSzPct val="96428"/>
              <a:buFont typeface="Arial"/>
              <a:buChar char="•"/>
              <a:defRPr sz="135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543050" marR="0" lvl="4" indent="-85725" algn="l" rtl="0">
              <a:lnSpc>
                <a:spcPct val="90000"/>
              </a:lnSpc>
              <a:spcBef>
                <a:spcPts val="375"/>
              </a:spcBef>
              <a:buClr>
                <a:schemeClr val="dk2"/>
              </a:buClr>
              <a:buSzPct val="96428"/>
              <a:buFont typeface="Arial"/>
              <a:buChar char="•"/>
              <a:defRPr sz="135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885950" marR="0" lvl="5" indent="-8572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96428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28850" marR="0" lvl="6" indent="-8572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96428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571750" marR="0" lvl="7" indent="-8572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96428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914650" marR="0" lvl="8" indent="-8572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96428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565356" y="4684512"/>
            <a:ext cx="392905" cy="2738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900" b="0" i="0" u="none" strike="noStrike" cap="none">
                <a:solidFill>
                  <a:srgbClr val="494C5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lang="en-US" sz="900" b="0" i="0" u="none" strike="noStrike" cap="none">
              <a:solidFill>
                <a:srgbClr val="494C5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" name="Shape 13"/>
          <p:cNvSpPr txBox="1">
            <a:spLocks noGrp="1"/>
          </p:cNvSpPr>
          <p:nvPr>
            <p:ph type="ftr" idx="11"/>
          </p:nvPr>
        </p:nvSpPr>
        <p:spPr>
          <a:xfrm>
            <a:off x="3028950" y="4767262"/>
            <a:ext cx="3086099" cy="27463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61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1.jp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6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7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20" Type="http://schemas.openxmlformats.org/officeDocument/2006/relationships/image" Target="../media/image49.png"/><Relationship Id="rId21" Type="http://schemas.openxmlformats.org/officeDocument/2006/relationships/image" Target="../media/image50.png"/><Relationship Id="rId22" Type="http://schemas.openxmlformats.org/officeDocument/2006/relationships/image" Target="../media/image51.png"/><Relationship Id="rId23" Type="http://schemas.openxmlformats.org/officeDocument/2006/relationships/image" Target="../media/image52.png"/><Relationship Id="rId24" Type="http://schemas.openxmlformats.org/officeDocument/2006/relationships/image" Target="../media/image53.png"/><Relationship Id="rId25" Type="http://schemas.openxmlformats.org/officeDocument/2006/relationships/image" Target="../media/image54.png"/><Relationship Id="rId26" Type="http://schemas.openxmlformats.org/officeDocument/2006/relationships/image" Target="../media/image55.png"/><Relationship Id="rId27" Type="http://schemas.openxmlformats.org/officeDocument/2006/relationships/image" Target="../media/image56.png"/><Relationship Id="rId28" Type="http://schemas.openxmlformats.org/officeDocument/2006/relationships/image" Target="../media/image57.png"/><Relationship Id="rId29" Type="http://schemas.openxmlformats.org/officeDocument/2006/relationships/image" Target="../media/image58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30" Type="http://schemas.openxmlformats.org/officeDocument/2006/relationships/image" Target="../media/image59.png"/><Relationship Id="rId31" Type="http://schemas.openxmlformats.org/officeDocument/2006/relationships/image" Target="../media/image60.png"/><Relationship Id="rId32" Type="http://schemas.openxmlformats.org/officeDocument/2006/relationships/image" Target="../media/image61.png"/><Relationship Id="rId9" Type="http://schemas.openxmlformats.org/officeDocument/2006/relationships/image" Target="../media/image38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33" Type="http://schemas.openxmlformats.org/officeDocument/2006/relationships/image" Target="../media/image62.jpg"/><Relationship Id="rId10" Type="http://schemas.openxmlformats.org/officeDocument/2006/relationships/image" Target="../media/image39.png"/><Relationship Id="rId11" Type="http://schemas.openxmlformats.org/officeDocument/2006/relationships/image" Target="../media/image40.png"/><Relationship Id="rId12" Type="http://schemas.openxmlformats.org/officeDocument/2006/relationships/image" Target="../media/image41.png"/><Relationship Id="rId13" Type="http://schemas.openxmlformats.org/officeDocument/2006/relationships/image" Target="../media/image42.png"/><Relationship Id="rId14" Type="http://schemas.openxmlformats.org/officeDocument/2006/relationships/image" Target="../media/image43.png"/><Relationship Id="rId15" Type="http://schemas.openxmlformats.org/officeDocument/2006/relationships/image" Target="../media/image44.png"/><Relationship Id="rId16" Type="http://schemas.openxmlformats.org/officeDocument/2006/relationships/image" Target="../media/image45.png"/><Relationship Id="rId17" Type="http://schemas.openxmlformats.org/officeDocument/2006/relationships/image" Target="../media/image46.png"/><Relationship Id="rId18" Type="http://schemas.openxmlformats.org/officeDocument/2006/relationships/image" Target="../media/image47.png"/><Relationship Id="rId19" Type="http://schemas.openxmlformats.org/officeDocument/2006/relationships/image" Target="../media/image4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hyperlink" Target="mailto:info@socialchorus.com" TargetMode="Externa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hyperlink" Target="http://www.socialchorus.com/how-mobile-is-transforming-employee-communications/" TargetMode="Externa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Shape 73" descr="iStock_000034854976_Full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30250"/>
            <a:ext cx="9143999" cy="5273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Shape 74"/>
          <p:cNvPicPr preferRelativeResize="0"/>
          <p:nvPr/>
        </p:nvPicPr>
        <p:blipFill rotWithShape="1">
          <a:blip r:embed="rId4">
            <a:alphaModFix amt="83000"/>
          </a:blip>
          <a:srcRect l="13938" r="24711" b="44784"/>
          <a:stretch/>
        </p:blipFill>
        <p:spPr>
          <a:xfrm>
            <a:off x="-206200" y="0"/>
            <a:ext cx="9381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Shape 78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900" b="0" i="0" u="none" strike="noStrike" cap="none">
                <a:solidFill>
                  <a:srgbClr val="494C5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</a:t>
            </a:fld>
            <a:endParaRPr lang="en-US" sz="900" b="0" i="0" u="none" strike="noStrike" cap="none">
              <a:solidFill>
                <a:srgbClr val="494C5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5" name="Shape 75"/>
          <p:cNvSpPr txBox="1">
            <a:spLocks noGrp="1"/>
          </p:cNvSpPr>
          <p:nvPr>
            <p:ph type="body" idx="1"/>
          </p:nvPr>
        </p:nvSpPr>
        <p:spPr>
          <a:xfrm>
            <a:off x="598025" y="1533214"/>
            <a:ext cx="8088900" cy="30525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-69850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ct val="36666"/>
              <a:buFont typeface="Arial"/>
              <a:buNone/>
            </a:pPr>
            <a:r>
              <a:rPr lang="en-US" sz="3000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Debunking The Top </a:t>
            </a:r>
            <a:r>
              <a:rPr lang="en-US" sz="3000" b="1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6 </a:t>
            </a:r>
            <a:r>
              <a:rPr lang="en-US" sz="3000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Myths about Employee Engagement and Advocacy</a:t>
            </a:r>
          </a:p>
          <a:p>
            <a:pPr marL="0" lvl="0" indent="-69850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ct val="36666"/>
              <a:buFont typeface="Arial"/>
              <a:buNone/>
            </a:pPr>
            <a:endParaRPr sz="3000" b="1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-69850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</a:pPr>
            <a:r>
              <a:rPr lang="en-US" sz="2200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Lessons from the frontline at Carnival Cruise Line </a:t>
            </a:r>
          </a:p>
        </p:txBody>
      </p:sp>
      <p:sp>
        <p:nvSpPr>
          <p:cNvPr id="76" name="Shape 76"/>
          <p:cNvSpPr txBox="1">
            <a:spLocks noGrp="1"/>
          </p:cNvSpPr>
          <p:nvPr>
            <p:ph type="body" idx="2"/>
          </p:nvPr>
        </p:nvSpPr>
        <p:spPr>
          <a:xfrm>
            <a:off x="3016547" y="3833010"/>
            <a:ext cx="2935500" cy="284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MARCH 30, 2017</a:t>
            </a:r>
          </a:p>
        </p:txBody>
      </p:sp>
      <p:pic>
        <p:nvPicPr>
          <p:cNvPr id="77" name="Shape 7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83773" y="328222"/>
            <a:ext cx="1490100" cy="45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Shape 79" descr="Carnival_Cruise_Line_Logo.svg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089887" y="328225"/>
            <a:ext cx="1745936" cy="451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 txBox="1">
            <a:spLocks noGrp="1"/>
          </p:cNvSpPr>
          <p:nvPr>
            <p:ph type="sldNum" idx="12"/>
          </p:nvPr>
        </p:nvSpPr>
        <p:spPr>
          <a:xfrm>
            <a:off x="6976424" y="4767262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900" b="0" i="0" u="none" strike="noStrike" cap="none">
                <a:solidFill>
                  <a:srgbClr val="494C5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10</a:t>
            </a:fld>
            <a:endParaRPr lang="en-US" sz="900" b="0" i="0" u="none" strike="noStrike" cap="none">
              <a:solidFill>
                <a:srgbClr val="494C5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67" name="Shape 167"/>
          <p:cNvSpPr txBox="1">
            <a:spLocks noGrp="1"/>
          </p:cNvSpPr>
          <p:nvPr>
            <p:ph type="body" idx="1"/>
          </p:nvPr>
        </p:nvSpPr>
        <p:spPr>
          <a:xfrm>
            <a:off x="457200" y="1432711"/>
            <a:ext cx="8229600" cy="14063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3600">
                <a:latin typeface="Arial"/>
                <a:ea typeface="Arial"/>
                <a:cs typeface="Arial"/>
                <a:sym typeface="Arial"/>
              </a:rPr>
              <a:t>Myth #1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3600">
                <a:latin typeface="Arial"/>
                <a:ea typeface="Arial"/>
                <a:cs typeface="Arial"/>
                <a:sym typeface="Arial"/>
              </a:rPr>
              <a:t>Employee Advocacy Drives Leads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endParaRPr sz="36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9" name="Shape 1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6774" y="4703298"/>
            <a:ext cx="903600" cy="27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 txBox="1">
            <a:spLocks noGrp="1"/>
          </p:cNvSpPr>
          <p:nvPr>
            <p:ph type="title"/>
          </p:nvPr>
        </p:nvSpPr>
        <p:spPr>
          <a:xfrm>
            <a:off x="279000" y="296500"/>
            <a:ext cx="8586000" cy="80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3F3F3F"/>
              </a:buClr>
              <a:buSzPct val="25000"/>
              <a:buFont typeface="Arial"/>
              <a:buNone/>
            </a:pPr>
            <a:r>
              <a:rPr lang="en-US" sz="3200" b="1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False: Employee Advocacy Stimulates Conversation to Generate Interest</a:t>
            </a:r>
          </a:p>
        </p:txBody>
      </p:sp>
      <p:sp>
        <p:nvSpPr>
          <p:cNvPr id="174" name="Shape 174"/>
          <p:cNvSpPr txBox="1">
            <a:spLocks noGrp="1"/>
          </p:cNvSpPr>
          <p:nvPr>
            <p:ph type="body" idx="1"/>
          </p:nvPr>
        </p:nvSpPr>
        <p:spPr>
          <a:xfrm>
            <a:off x="402150" y="1374974"/>
            <a:ext cx="7505700" cy="2918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4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Employee advocacy objectives </a:t>
            </a:r>
            <a:r>
              <a:rPr lang="en-US" sz="1400" b="1" i="1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marL="457200" marR="0" lvl="0" indent="-317500" algn="l" rtl="0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Energize existing personal social networks for employees, retain customers and keep employees engaged regarding all aspects of the industry.</a:t>
            </a:r>
          </a:p>
          <a:p>
            <a:pPr marL="457200" marR="0" lvl="0" indent="-317500" algn="l" rtl="0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>
                <a:srgbClr val="ED254F"/>
              </a:buClr>
              <a:buSzPct val="100000"/>
              <a:buFont typeface="Arial"/>
              <a:buChar char="●"/>
            </a:pPr>
            <a:r>
              <a:rPr lang="en-US" sz="1400" b="1" i="0" u="none" strike="noStrike" cap="none">
                <a:solidFill>
                  <a:srgbClr val="ED254F"/>
                </a:solidFill>
                <a:latin typeface="Arial"/>
                <a:ea typeface="Arial"/>
                <a:cs typeface="Arial"/>
                <a:sym typeface="Arial"/>
              </a:rPr>
              <a:t>Employee advocacy is not about driving sales or generating leads</a:t>
            </a:r>
          </a:p>
          <a:p>
            <a:pPr marL="0" marR="0" lvl="0" indent="0" algn="l" rtl="0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4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Customer advocacy objectives </a:t>
            </a:r>
          </a:p>
          <a:p>
            <a:pPr marL="457200" marR="0" lvl="0" indent="-317500" algn="l" rtl="0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Shape brand perception </a:t>
            </a:r>
          </a:p>
          <a:p>
            <a:pPr marL="457200" marR="0" lvl="0" indent="-317500" algn="l" rtl="0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Lead generation</a:t>
            </a:r>
          </a:p>
          <a:p>
            <a:pPr marL="0" marR="0" lvl="0" indent="0" algn="l" rtl="0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4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Key considerations</a:t>
            </a:r>
          </a:p>
          <a:p>
            <a:pPr marL="457200" marR="0" lvl="0" indent="-317500" algn="l" rtl="0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SocialChorus allows for consistency with branding, quantifiability and efficiency, regarding engagement and sharing </a:t>
            </a:r>
          </a:p>
        </p:txBody>
      </p:sp>
      <p:sp>
        <p:nvSpPr>
          <p:cNvPr id="175" name="Shape 175"/>
          <p:cNvSpPr/>
          <p:nvPr/>
        </p:nvSpPr>
        <p:spPr>
          <a:xfrm>
            <a:off x="8401050" y="4627959"/>
            <a:ext cx="503100" cy="377400"/>
          </a:xfrm>
          <a:prstGeom prst="ellipse">
            <a:avLst/>
          </a:prstGeom>
          <a:noFill/>
          <a:ln w="19050" cap="flat" cmpd="sng">
            <a:solidFill>
              <a:srgbClr val="FFFFFF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25" tIns="9125" rIns="9125" bIns="91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 sz="10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lang="en-US" sz="10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 txBox="1">
            <a:spLocks noGrp="1"/>
          </p:cNvSpPr>
          <p:nvPr>
            <p:ph type="sldNum" idx="12"/>
          </p:nvPr>
        </p:nvSpPr>
        <p:spPr>
          <a:xfrm>
            <a:off x="6976424" y="4767262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900" b="0" i="0" u="none" strike="noStrike" cap="none">
                <a:solidFill>
                  <a:srgbClr val="494C5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12</a:t>
            </a:fld>
            <a:endParaRPr lang="en-US" sz="900" b="0" i="0" u="none" strike="noStrike" cap="none">
              <a:solidFill>
                <a:srgbClr val="494C5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81" name="Shape 181"/>
          <p:cNvSpPr txBox="1">
            <a:spLocks noGrp="1"/>
          </p:cNvSpPr>
          <p:nvPr>
            <p:ph type="body" idx="1"/>
          </p:nvPr>
        </p:nvSpPr>
        <p:spPr>
          <a:xfrm>
            <a:off x="457200" y="1383536"/>
            <a:ext cx="8229600" cy="14063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3600">
                <a:latin typeface="Arial"/>
                <a:ea typeface="Arial"/>
                <a:cs typeface="Arial"/>
                <a:sym typeface="Arial"/>
              </a:rPr>
              <a:t>Myth #2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3600">
                <a:latin typeface="Arial"/>
                <a:ea typeface="Arial"/>
                <a:cs typeface="Arial"/>
                <a:sym typeface="Arial"/>
              </a:rPr>
              <a:t>Employee Networks are the Most Powerful  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endParaRPr sz="36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3" name="Shape 18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6774" y="4703298"/>
            <a:ext cx="903600" cy="27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/>
          <p:nvPr/>
        </p:nvSpPr>
        <p:spPr>
          <a:xfrm>
            <a:off x="8401050" y="4627959"/>
            <a:ext cx="503100" cy="377400"/>
          </a:xfrm>
          <a:prstGeom prst="ellipse">
            <a:avLst/>
          </a:prstGeom>
          <a:noFill/>
          <a:ln w="19050" cap="flat" cmpd="sng">
            <a:solidFill>
              <a:srgbClr val="FFFFFF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25" tIns="9125" rIns="9125" bIns="91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fld id="{00000000-1234-1234-1234-123412341234}" type="slidenum">
              <a:rPr lang="en-US" sz="1600" b="0" i="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13</a:t>
            </a:fld>
            <a:endParaRPr lang="en-US" sz="1600" b="0" i="0" u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Shape 189"/>
          <p:cNvSpPr txBox="1"/>
          <p:nvPr/>
        </p:nvSpPr>
        <p:spPr>
          <a:xfrm>
            <a:off x="410625" y="743800"/>
            <a:ext cx="3272100" cy="2763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200" i="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Wrong Methodology</a:t>
            </a:r>
          </a:p>
        </p:txBody>
      </p:sp>
      <p:sp>
        <p:nvSpPr>
          <p:cNvPr id="190" name="Shape 190"/>
          <p:cNvSpPr txBox="1"/>
          <p:nvPr/>
        </p:nvSpPr>
        <p:spPr>
          <a:xfrm>
            <a:off x="5147225" y="743800"/>
            <a:ext cx="3154500" cy="2763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200" i="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Right Methodology</a:t>
            </a:r>
          </a:p>
        </p:txBody>
      </p:sp>
      <p:sp>
        <p:nvSpPr>
          <p:cNvPr id="191" name="Shape 191"/>
          <p:cNvSpPr/>
          <p:nvPr/>
        </p:nvSpPr>
        <p:spPr>
          <a:xfrm>
            <a:off x="3440850" y="1830026"/>
            <a:ext cx="1815300" cy="1755900"/>
          </a:xfrm>
          <a:prstGeom prst="ellipse">
            <a:avLst/>
          </a:prstGeom>
          <a:solidFill>
            <a:srgbClr val="ED254F"/>
          </a:solidFill>
          <a:ln w="9525" cap="flat" cmpd="sng">
            <a:solidFill>
              <a:srgbClr val="ED254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>
              <a:solidFill>
                <a:srgbClr val="3F3F3F"/>
              </a:solidFill>
            </a:endParaRPr>
          </a:p>
        </p:txBody>
      </p:sp>
      <p:sp>
        <p:nvSpPr>
          <p:cNvPr id="192" name="Shape 192"/>
          <p:cNvSpPr txBox="1"/>
          <p:nvPr/>
        </p:nvSpPr>
        <p:spPr>
          <a:xfrm>
            <a:off x="3112650" y="2565643"/>
            <a:ext cx="2471700" cy="2763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800" b="1">
                <a:solidFill>
                  <a:srgbClr val="F3F3F3"/>
                </a:solidFill>
              </a:rPr>
              <a:t>Employee</a:t>
            </a:r>
          </a:p>
        </p:txBody>
      </p:sp>
      <p:sp>
        <p:nvSpPr>
          <p:cNvPr id="193" name="Shape 193"/>
          <p:cNvSpPr/>
          <p:nvPr/>
        </p:nvSpPr>
        <p:spPr>
          <a:xfrm>
            <a:off x="6286650" y="1225225"/>
            <a:ext cx="1273200" cy="1155900"/>
          </a:xfrm>
          <a:prstGeom prst="ellipse">
            <a:avLst/>
          </a:prstGeom>
          <a:solidFill>
            <a:srgbClr val="ED254F"/>
          </a:solidFill>
          <a:ln w="9525" cap="flat" cmpd="sng">
            <a:solidFill>
              <a:srgbClr val="ED254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94" name="Shape 194"/>
          <p:cNvSpPr txBox="1"/>
          <p:nvPr/>
        </p:nvSpPr>
        <p:spPr>
          <a:xfrm>
            <a:off x="5687400" y="1616506"/>
            <a:ext cx="2471700" cy="2763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000" b="1">
                <a:solidFill>
                  <a:srgbClr val="F3F3F3"/>
                </a:solidFill>
              </a:rPr>
              <a:t>Customer’s Network</a:t>
            </a:r>
          </a:p>
        </p:txBody>
      </p:sp>
      <p:sp>
        <p:nvSpPr>
          <p:cNvPr id="195" name="Shape 195"/>
          <p:cNvSpPr/>
          <p:nvPr/>
        </p:nvSpPr>
        <p:spPr>
          <a:xfrm>
            <a:off x="6478900" y="2535300"/>
            <a:ext cx="1273200" cy="1207799"/>
          </a:xfrm>
          <a:prstGeom prst="ellipse">
            <a:avLst/>
          </a:prstGeom>
          <a:solidFill>
            <a:srgbClr val="ED254F"/>
          </a:solidFill>
          <a:ln w="9525" cap="flat" cmpd="sng">
            <a:solidFill>
              <a:srgbClr val="ED254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96" name="Shape 196"/>
          <p:cNvSpPr/>
          <p:nvPr/>
        </p:nvSpPr>
        <p:spPr>
          <a:xfrm>
            <a:off x="5644350" y="3781175"/>
            <a:ext cx="1273200" cy="1207800"/>
          </a:xfrm>
          <a:prstGeom prst="ellipse">
            <a:avLst/>
          </a:prstGeom>
          <a:solidFill>
            <a:srgbClr val="ED254F"/>
          </a:solidFill>
          <a:ln w="9525" cap="flat" cmpd="sng">
            <a:solidFill>
              <a:srgbClr val="ED254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97" name="Shape 197"/>
          <p:cNvSpPr txBox="1"/>
          <p:nvPr/>
        </p:nvSpPr>
        <p:spPr>
          <a:xfrm>
            <a:off x="5879650" y="2943006"/>
            <a:ext cx="2471700" cy="2763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000" b="1">
                <a:solidFill>
                  <a:srgbClr val="F3F3F3"/>
                </a:solidFill>
              </a:rPr>
              <a:t>Customer’s Network</a:t>
            </a:r>
          </a:p>
        </p:txBody>
      </p:sp>
      <p:sp>
        <p:nvSpPr>
          <p:cNvPr id="198" name="Shape 198"/>
          <p:cNvSpPr txBox="1"/>
          <p:nvPr/>
        </p:nvSpPr>
        <p:spPr>
          <a:xfrm>
            <a:off x="5045100" y="4246931"/>
            <a:ext cx="2471700" cy="2763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000" b="1">
                <a:solidFill>
                  <a:srgbClr val="FFFFFF"/>
                </a:solidFill>
              </a:rPr>
              <a:t>Customer’s Network</a:t>
            </a:r>
          </a:p>
        </p:txBody>
      </p:sp>
      <p:sp>
        <p:nvSpPr>
          <p:cNvPr id="199" name="Shape 199"/>
          <p:cNvSpPr/>
          <p:nvPr/>
        </p:nvSpPr>
        <p:spPr>
          <a:xfrm>
            <a:off x="982750" y="1548725"/>
            <a:ext cx="1427700" cy="1388400"/>
          </a:xfrm>
          <a:prstGeom prst="ellipse">
            <a:avLst/>
          </a:prstGeom>
          <a:solidFill>
            <a:srgbClr val="ED254F"/>
          </a:solidFill>
          <a:ln w="9525" cap="flat" cmpd="sng">
            <a:solidFill>
              <a:srgbClr val="ED254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00" name="Shape 200"/>
          <p:cNvSpPr txBox="1"/>
          <p:nvPr/>
        </p:nvSpPr>
        <p:spPr>
          <a:xfrm>
            <a:off x="460750" y="2104781"/>
            <a:ext cx="2471700" cy="2763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000" b="1">
                <a:solidFill>
                  <a:srgbClr val="F3F3F3"/>
                </a:solidFill>
              </a:rPr>
              <a:t>Employee’s Network</a:t>
            </a:r>
          </a:p>
        </p:txBody>
      </p:sp>
      <p:cxnSp>
        <p:nvCxnSpPr>
          <p:cNvPr id="201" name="Shape 201"/>
          <p:cNvCxnSpPr/>
          <p:nvPr/>
        </p:nvCxnSpPr>
        <p:spPr>
          <a:xfrm>
            <a:off x="2403100" y="2313900"/>
            <a:ext cx="1047300" cy="276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202" name="Shape 202"/>
          <p:cNvCxnSpPr/>
          <p:nvPr/>
        </p:nvCxnSpPr>
        <p:spPr>
          <a:xfrm rot="10800000" flipH="1">
            <a:off x="5235000" y="1925275"/>
            <a:ext cx="1020900" cy="586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203" name="Shape 203"/>
          <p:cNvCxnSpPr/>
          <p:nvPr/>
        </p:nvCxnSpPr>
        <p:spPr>
          <a:xfrm>
            <a:off x="5241575" y="2886850"/>
            <a:ext cx="1259100" cy="36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204" name="Shape 204"/>
          <p:cNvCxnSpPr>
            <a:endCxn id="196" idx="1"/>
          </p:cNvCxnSpPr>
          <p:nvPr/>
        </p:nvCxnSpPr>
        <p:spPr>
          <a:xfrm>
            <a:off x="5002805" y="3337953"/>
            <a:ext cx="828000" cy="620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205" name="Shape 205"/>
          <p:cNvSpPr txBox="1">
            <a:spLocks noGrp="1"/>
          </p:cNvSpPr>
          <p:nvPr>
            <p:ph type="title"/>
          </p:nvPr>
        </p:nvSpPr>
        <p:spPr>
          <a:xfrm>
            <a:off x="128325" y="206462"/>
            <a:ext cx="9144000" cy="4119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3000" b="1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False: It’s the Extended Network</a:t>
            </a:r>
          </a:p>
        </p:txBody>
      </p:sp>
      <p:sp>
        <p:nvSpPr>
          <p:cNvPr id="206" name="Shape 206"/>
          <p:cNvSpPr txBox="1"/>
          <p:nvPr/>
        </p:nvSpPr>
        <p:spPr>
          <a:xfrm>
            <a:off x="715425" y="3521825"/>
            <a:ext cx="2662500" cy="110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i="1"/>
              <a:t>At an average of 300 friends, every network is 100 impressions </a:t>
            </a:r>
            <a:r>
              <a:rPr lang="en-US"/>
              <a:t>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 txBox="1">
            <a:spLocks noGrp="1"/>
          </p:cNvSpPr>
          <p:nvPr>
            <p:ph type="sldNum" idx="12"/>
          </p:nvPr>
        </p:nvSpPr>
        <p:spPr>
          <a:xfrm>
            <a:off x="6976424" y="4767262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900" b="0" i="0" u="none" strike="noStrike" cap="none">
                <a:solidFill>
                  <a:srgbClr val="494C5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14</a:t>
            </a:fld>
            <a:endParaRPr lang="en-US" sz="900" b="0" i="0" u="none" strike="noStrike" cap="none">
              <a:solidFill>
                <a:srgbClr val="494C5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11" name="Shape 211"/>
          <p:cNvSpPr txBox="1">
            <a:spLocks noGrp="1"/>
          </p:cNvSpPr>
          <p:nvPr>
            <p:ph type="body" idx="1"/>
          </p:nvPr>
        </p:nvSpPr>
        <p:spPr>
          <a:xfrm>
            <a:off x="492325" y="1290686"/>
            <a:ext cx="8229600" cy="14063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3600">
                <a:latin typeface="Arial"/>
                <a:ea typeface="Arial"/>
                <a:cs typeface="Arial"/>
                <a:sym typeface="Arial"/>
              </a:rPr>
              <a:t>Myth #3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3600">
                <a:latin typeface="Arial"/>
                <a:ea typeface="Arial"/>
                <a:cs typeface="Arial"/>
                <a:sym typeface="Arial"/>
              </a:rPr>
              <a:t>You can mandate employee engagement and advocacy 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endParaRPr sz="36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3" name="Shape 2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6774" y="4703298"/>
            <a:ext cx="903600" cy="27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 txBox="1">
            <a:spLocks noGrp="1"/>
          </p:cNvSpPr>
          <p:nvPr>
            <p:ph type="title"/>
          </p:nvPr>
        </p:nvSpPr>
        <p:spPr>
          <a:xfrm>
            <a:off x="248900" y="355237"/>
            <a:ext cx="7521600" cy="4119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3600" b="1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False: It Needs to be Nurtured</a:t>
            </a:r>
          </a:p>
        </p:txBody>
      </p:sp>
      <p:sp>
        <p:nvSpPr>
          <p:cNvPr id="219" name="Shape 219"/>
          <p:cNvSpPr txBox="1">
            <a:spLocks noGrp="1"/>
          </p:cNvSpPr>
          <p:nvPr>
            <p:ph type="body" idx="1"/>
          </p:nvPr>
        </p:nvSpPr>
        <p:spPr>
          <a:xfrm>
            <a:off x="352900" y="1040827"/>
            <a:ext cx="7521600" cy="2685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6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How do we change the current mindset regarding 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employee engagement</a:t>
            </a:r>
            <a:r>
              <a:rPr lang="en-US" sz="16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</a:p>
          <a:p>
            <a:pPr marL="457200" marR="0" lvl="0" indent="-3302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Start from scratch</a:t>
            </a:r>
          </a:p>
          <a:p>
            <a:pPr marL="457200" marR="0" lvl="0" indent="-3302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Small sessions</a:t>
            </a:r>
          </a:p>
          <a:p>
            <a:pPr marL="173037" marR="0" lvl="1" indent="-173037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Noto Sans Symbols"/>
              <a:buNone/>
            </a:pP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6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How do we address resistance to embracing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 an engagement program</a:t>
            </a:r>
            <a:r>
              <a:rPr lang="en-US" sz="16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</a:p>
          <a:p>
            <a:pPr marL="457200" marR="0" lvl="0" indent="-3302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Still optional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16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6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How do we integrate social selling into the daily process on all levels?</a:t>
            </a:r>
          </a:p>
          <a:p>
            <a:pPr marL="457200" marR="0" lvl="0" indent="-3302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First 10 minutes of the day</a:t>
            </a:r>
          </a:p>
          <a:p>
            <a:pPr marL="457200" marR="0" lvl="0" indent="-3302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 minutes after lunch</a:t>
            </a:r>
          </a:p>
          <a:p>
            <a:pPr marL="173037" marR="0" lvl="1" indent="-173037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Noto Sans Symbols"/>
              <a:buNone/>
            </a:pP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16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800"/>
              </a:spcBef>
              <a:spcAft>
                <a:spcPts val="0"/>
              </a:spcAft>
              <a:buSzPct val="25000"/>
              <a:buNone/>
            </a:pPr>
            <a:endParaRPr sz="16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Shape 220"/>
          <p:cNvSpPr/>
          <p:nvPr/>
        </p:nvSpPr>
        <p:spPr>
          <a:xfrm>
            <a:off x="8401050" y="4627959"/>
            <a:ext cx="503100" cy="377400"/>
          </a:xfrm>
          <a:prstGeom prst="ellipse">
            <a:avLst/>
          </a:prstGeom>
          <a:noFill/>
          <a:ln w="19050" cap="flat" cmpd="sng">
            <a:solidFill>
              <a:srgbClr val="FFFFFF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25" tIns="9125" rIns="9125" bIns="91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 sz="10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lang="en-US" sz="10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sldNum" idx="12"/>
          </p:nvPr>
        </p:nvSpPr>
        <p:spPr>
          <a:xfrm>
            <a:off x="6976424" y="4767262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900" b="0" i="0" u="none" strike="noStrike" cap="none">
                <a:solidFill>
                  <a:srgbClr val="494C5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16</a:t>
            </a:fld>
            <a:endParaRPr lang="en-US" sz="900" b="0" i="0" u="none" strike="noStrike" cap="none">
              <a:solidFill>
                <a:srgbClr val="494C5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5" name="Shape 225"/>
          <p:cNvSpPr txBox="1">
            <a:spLocks noGrp="1"/>
          </p:cNvSpPr>
          <p:nvPr>
            <p:ph type="body" idx="1"/>
          </p:nvPr>
        </p:nvSpPr>
        <p:spPr>
          <a:xfrm>
            <a:off x="457200" y="1378361"/>
            <a:ext cx="8229600" cy="14063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3600">
                <a:latin typeface="Arial"/>
                <a:ea typeface="Arial"/>
                <a:cs typeface="Arial"/>
                <a:sym typeface="Arial"/>
              </a:rPr>
              <a:t>Myth #4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3600">
                <a:latin typeface="Arial"/>
                <a:ea typeface="Arial"/>
                <a:cs typeface="Arial"/>
                <a:sym typeface="Arial"/>
              </a:rPr>
              <a:t>Great Content Drives Engagement </a:t>
            </a:r>
          </a:p>
        </p:txBody>
      </p:sp>
      <p:pic>
        <p:nvPicPr>
          <p:cNvPr id="227" name="Shape 2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6774" y="4703298"/>
            <a:ext cx="903600" cy="27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hape 234"/>
          <p:cNvSpPr txBox="1">
            <a:spLocks noGrp="1"/>
          </p:cNvSpPr>
          <p:nvPr>
            <p:ph type="title"/>
          </p:nvPr>
        </p:nvSpPr>
        <p:spPr>
          <a:xfrm>
            <a:off x="288900" y="241900"/>
            <a:ext cx="8566200" cy="594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3F3F3F"/>
              </a:buClr>
              <a:buSzPct val="25000"/>
              <a:buFont typeface="Arial"/>
              <a:buNone/>
            </a:pPr>
            <a:r>
              <a:rPr lang="en-US" sz="3400" b="1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False: Engagement Creates Engagement </a:t>
            </a:r>
          </a:p>
        </p:txBody>
      </p:sp>
      <p:sp>
        <p:nvSpPr>
          <p:cNvPr id="232" name="Shape 232"/>
          <p:cNvSpPr txBox="1">
            <a:spLocks noGrp="1"/>
          </p:cNvSpPr>
          <p:nvPr>
            <p:ph type="body" idx="1"/>
          </p:nvPr>
        </p:nvSpPr>
        <p:spPr>
          <a:xfrm>
            <a:off x="641550" y="1157602"/>
            <a:ext cx="7521600" cy="2685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Arial"/>
              <a:buChar char="●"/>
            </a:pPr>
            <a:r>
              <a:rPr lang="en-US" b="0">
                <a:latin typeface="Arial"/>
                <a:ea typeface="Arial"/>
                <a:cs typeface="Arial"/>
                <a:sym typeface="Arial"/>
              </a:rPr>
              <a:t>In the past we have focused on PVPs driving engagement without reciprocating </a:t>
            </a:r>
          </a:p>
          <a:p>
            <a:pPr marL="457200" marR="0" lvl="0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Arial"/>
              <a:buChar char="●"/>
            </a:pPr>
            <a:r>
              <a:rPr lang="en-US" b="0">
                <a:latin typeface="Arial"/>
                <a:ea typeface="Arial"/>
                <a:cs typeface="Arial"/>
                <a:sym typeface="Arial"/>
              </a:rPr>
              <a:t>Over 60% of the time spent on social selling will be in regard to engaging with their respective network</a:t>
            </a:r>
          </a:p>
          <a:p>
            <a:pPr marL="457200" marR="0" lvl="0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Arial"/>
              <a:buChar char="●"/>
            </a:pPr>
            <a:r>
              <a:rPr lang="en-US" b="0">
                <a:latin typeface="Arial"/>
                <a:ea typeface="Arial"/>
                <a:cs typeface="Arial"/>
                <a:sym typeface="Arial"/>
              </a:rPr>
              <a:t>This includes:</a:t>
            </a:r>
          </a:p>
          <a:p>
            <a:pPr marL="914400" marR="0" lvl="1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Arial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Responding (like, comment)</a:t>
            </a:r>
          </a:p>
          <a:p>
            <a:pPr marL="914400" marR="0" lvl="1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Arial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Sharing </a:t>
            </a:r>
          </a:p>
          <a:p>
            <a:pPr marL="457200" marR="0" lvl="0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Arial"/>
              <a:buChar char="●"/>
            </a:pPr>
            <a:r>
              <a:rPr lang="en-US" b="0">
                <a:latin typeface="Arial"/>
                <a:ea typeface="Arial"/>
                <a:cs typeface="Arial"/>
                <a:sym typeface="Arial"/>
              </a:rPr>
              <a:t>Providing content will be a secondary function</a:t>
            </a:r>
          </a:p>
          <a:p>
            <a:pPr marL="914400" marR="0" lvl="1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Arial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We should see increased engagement due to reciprocity</a:t>
            </a:r>
            <a:r>
              <a:rPr lang="en-US" b="1"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marL="0" marR="0" lvl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endParaRPr i="1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-US" b="0" i="1">
                <a:solidFill>
                  <a:srgbClr val="494C51"/>
                </a:solidFill>
                <a:latin typeface="Arial"/>
                <a:ea typeface="Arial"/>
                <a:cs typeface="Arial"/>
                <a:sym typeface="Arial"/>
              </a:rPr>
              <a:t>“You can make more friends in two months by becoming interested in other people than you can in two years by trying to get other people interested in you.” -Dale Carnegie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1600" b="1" i="0" u="none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1600" b="1" i="0" u="none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1600" b="1" i="0" u="none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342900" marR="0" lvl="0" indent="-342900" algn="l" rtl="0">
              <a:spcBef>
                <a:spcPts val="800"/>
              </a:spcBef>
              <a:spcAft>
                <a:spcPts val="0"/>
              </a:spcAft>
              <a:buSzPct val="25000"/>
              <a:buNone/>
            </a:pPr>
            <a:endParaRPr sz="1600" b="1" i="0" u="none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33" name="Shape 233"/>
          <p:cNvSpPr/>
          <p:nvPr/>
        </p:nvSpPr>
        <p:spPr>
          <a:xfrm>
            <a:off x="8401050" y="4627959"/>
            <a:ext cx="503100" cy="377400"/>
          </a:xfrm>
          <a:prstGeom prst="ellipse">
            <a:avLst/>
          </a:prstGeom>
          <a:noFill/>
          <a:ln w="19050" cap="flat" cmpd="sng">
            <a:solidFill>
              <a:srgbClr val="FFFFFF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25" tIns="9125" rIns="9125" bIns="91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 sz="10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17</a:t>
            </a:fld>
            <a:endParaRPr lang="en-US" sz="10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 txBox="1">
            <a:spLocks noGrp="1"/>
          </p:cNvSpPr>
          <p:nvPr>
            <p:ph type="sldNum" idx="12"/>
          </p:nvPr>
        </p:nvSpPr>
        <p:spPr>
          <a:xfrm>
            <a:off x="6976424" y="4767262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900" b="0" i="0" u="none" strike="noStrike" cap="none">
                <a:solidFill>
                  <a:srgbClr val="494C5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18</a:t>
            </a:fld>
            <a:endParaRPr lang="en-US" sz="900" b="0" i="0" u="none" strike="noStrike" cap="none">
              <a:solidFill>
                <a:srgbClr val="494C5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39" name="Shape 239"/>
          <p:cNvSpPr txBox="1">
            <a:spLocks noGrp="1"/>
          </p:cNvSpPr>
          <p:nvPr>
            <p:ph type="body" idx="1"/>
          </p:nvPr>
        </p:nvSpPr>
        <p:spPr>
          <a:xfrm>
            <a:off x="457200" y="1378361"/>
            <a:ext cx="8229600" cy="14063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3600" dirty="0">
                <a:latin typeface="Arial"/>
                <a:ea typeface="Arial"/>
                <a:cs typeface="Arial"/>
                <a:sym typeface="Arial"/>
              </a:rPr>
              <a:t>Myth #5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3600" dirty="0" smtClean="0">
                <a:latin typeface="Arial"/>
                <a:ea typeface="Arial"/>
                <a:cs typeface="Arial"/>
                <a:sym typeface="Arial"/>
              </a:rPr>
              <a:t>Employees </a:t>
            </a:r>
            <a:r>
              <a:rPr lang="en-US" sz="3600" dirty="0">
                <a:latin typeface="Arial"/>
                <a:ea typeface="Arial"/>
                <a:cs typeface="Arial"/>
                <a:sym typeface="Arial"/>
              </a:rPr>
              <a:t>Don’t Want Notifications from their Company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endParaRPr sz="36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1" name="Shape 2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6774" y="4703298"/>
            <a:ext cx="903600" cy="27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 txBox="1">
            <a:spLocks noGrp="1"/>
          </p:cNvSpPr>
          <p:nvPr>
            <p:ph type="ctrTitle"/>
          </p:nvPr>
        </p:nvSpPr>
        <p:spPr>
          <a:xfrm>
            <a:off x="127899" y="403209"/>
            <a:ext cx="7629600" cy="772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3F3F3F"/>
              </a:buClr>
              <a:buSzPct val="25000"/>
              <a:buFont typeface="Arial"/>
              <a:buNone/>
            </a:pPr>
            <a:r>
              <a:rPr lang="en-US">
                <a:solidFill>
                  <a:srgbClr val="3F3F3F"/>
                </a:solidFill>
              </a:rPr>
              <a:t>False: Employees Want Relevant and Timely Notifications </a:t>
            </a:r>
          </a:p>
        </p:txBody>
      </p:sp>
      <p:sp>
        <p:nvSpPr>
          <p:cNvPr id="247" name="Shape 247"/>
          <p:cNvSpPr txBox="1">
            <a:spLocks noGrp="1"/>
          </p:cNvSpPr>
          <p:nvPr>
            <p:ph type="sldNum" idx="12"/>
          </p:nvPr>
        </p:nvSpPr>
        <p:spPr>
          <a:xfrm>
            <a:off x="6976424" y="4767262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900" b="0" i="0" u="none" strike="noStrike" cap="none">
                <a:solidFill>
                  <a:srgbClr val="494C5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19</a:t>
            </a:fld>
            <a:endParaRPr lang="en-US" sz="900" b="0" i="0" u="none" strike="noStrike" cap="none">
              <a:solidFill>
                <a:srgbClr val="494C5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48" name="Shape 248"/>
          <p:cNvSpPr txBox="1"/>
          <p:nvPr/>
        </p:nvSpPr>
        <p:spPr>
          <a:xfrm>
            <a:off x="66269" y="4847467"/>
            <a:ext cx="1010400" cy="29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Font typeface="Calibri"/>
              <a:buNone/>
            </a:pPr>
            <a:endParaRPr sz="900" b="1" i="0" u="none" strike="noStrike" cap="none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9" name="Shape 249"/>
          <p:cNvSpPr txBox="1"/>
          <p:nvPr/>
        </p:nvSpPr>
        <p:spPr>
          <a:xfrm>
            <a:off x="622000" y="1472175"/>
            <a:ext cx="7135500" cy="3339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2300"/>
              <a:t>Notification campaigns </a:t>
            </a:r>
          </a:p>
          <a:p>
            <a:pPr marL="457200" lvl="0" indent="-374650" rtl="0">
              <a:spcBef>
                <a:spcPts val="0"/>
              </a:spcBef>
              <a:buSzPct val="100000"/>
              <a:buChar char="●"/>
            </a:pPr>
            <a:r>
              <a:rPr lang="en-US" sz="2300"/>
              <a:t>Serves as reminders to push the content that increases engagement </a:t>
            </a:r>
          </a:p>
          <a:p>
            <a:pPr marL="457200" lvl="0" indent="-374650" rtl="0">
              <a:spcBef>
                <a:spcPts val="0"/>
              </a:spcBef>
              <a:buSzPct val="100000"/>
              <a:buChar char="●"/>
            </a:pPr>
            <a:r>
              <a:rPr lang="en-US" sz="2300"/>
              <a:t>Emails and mobile </a:t>
            </a:r>
          </a:p>
          <a:p>
            <a:pPr marL="457200" lvl="0" indent="-374650">
              <a:spcBef>
                <a:spcPts val="0"/>
              </a:spcBef>
              <a:buSzPct val="100000"/>
              <a:buChar char="●"/>
            </a:pPr>
            <a:r>
              <a:rPr lang="en-US" sz="2300"/>
              <a:t>Tone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 txBox="1">
            <a:spLocks noGrp="1"/>
          </p:cNvSpPr>
          <p:nvPr>
            <p:ph type="ctrTitle"/>
          </p:nvPr>
        </p:nvSpPr>
        <p:spPr>
          <a:xfrm>
            <a:off x="120850" y="124327"/>
            <a:ext cx="7629600" cy="594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3F3F3F"/>
              </a:buClr>
              <a:buSzPct val="25000"/>
              <a:buFont typeface="Arial"/>
              <a:buNone/>
            </a:pPr>
            <a:r>
              <a:rPr lang="en-US" sz="3200">
                <a:solidFill>
                  <a:srgbClr val="3F3F3F"/>
                </a:solidFill>
              </a:rPr>
              <a:t>Our Speakers</a:t>
            </a:r>
          </a:p>
        </p:txBody>
      </p:sp>
      <p:sp>
        <p:nvSpPr>
          <p:cNvPr id="84" name="Shape 84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900" b="0" i="0" u="none" strike="noStrike" cap="none">
                <a:solidFill>
                  <a:srgbClr val="494C5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</a:t>
            </a:fld>
            <a:endParaRPr lang="en-US" sz="900" b="0" i="0" u="none" strike="noStrike" cap="none">
              <a:solidFill>
                <a:srgbClr val="494C5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5" name="Shape 85"/>
          <p:cNvSpPr txBox="1"/>
          <p:nvPr/>
        </p:nvSpPr>
        <p:spPr>
          <a:xfrm>
            <a:off x="66269" y="4847467"/>
            <a:ext cx="1010459" cy="2960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Font typeface="Calibri"/>
              <a:buNone/>
            </a:pPr>
            <a:endParaRPr sz="900" b="1" i="0" u="none" strike="noStrike" cap="none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7" name="Shape 87" descr="Lemar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19075" y="1103425"/>
            <a:ext cx="2151950" cy="2151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Shape 88" descr="greg-1.jpg"/>
          <p:cNvPicPr preferRelativeResize="0"/>
          <p:nvPr/>
        </p:nvPicPr>
        <p:blipFill rotWithShape="1">
          <a:blip r:embed="rId4">
            <a:alphaModFix/>
          </a:blip>
          <a:srcRect l="15796" r="9269"/>
          <a:stretch/>
        </p:blipFill>
        <p:spPr>
          <a:xfrm>
            <a:off x="5138487" y="1103425"/>
            <a:ext cx="2570581" cy="2286900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Shape 89"/>
          <p:cNvSpPr txBox="1"/>
          <p:nvPr/>
        </p:nvSpPr>
        <p:spPr>
          <a:xfrm>
            <a:off x="1153600" y="3639875"/>
            <a:ext cx="2682900" cy="771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-US" b="1" dirty="0" err="1"/>
              <a:t>Lemar</a:t>
            </a:r>
            <a:r>
              <a:rPr lang="en-US" b="1" dirty="0"/>
              <a:t> Ingram </a:t>
            </a:r>
          </a:p>
          <a:p>
            <a:pPr lvl="0" algn="ctr">
              <a:spcBef>
                <a:spcPts val="0"/>
              </a:spcBef>
              <a:buNone/>
            </a:pPr>
            <a:r>
              <a:rPr lang="en-US" dirty="0"/>
              <a:t>Digital Engagement Manager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-US" dirty="0"/>
              <a:t>Carnival Cruise Line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-US" dirty="0" smtClean="0"/>
              <a:t>@</a:t>
            </a:r>
            <a:r>
              <a:rPr lang="en-US" dirty="0" err="1" smtClean="0"/>
              <a:t>LemarIngram</a:t>
            </a:r>
            <a:endParaRPr lang="en-US" dirty="0"/>
          </a:p>
          <a:p>
            <a:pPr lvl="0" algn="ctr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90" name="Shape 90"/>
          <p:cNvSpPr txBox="1"/>
          <p:nvPr/>
        </p:nvSpPr>
        <p:spPr>
          <a:xfrm>
            <a:off x="5082337" y="3639875"/>
            <a:ext cx="2682900" cy="771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b="1" dirty="0"/>
              <a:t>Greg Shove 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-US" dirty="0"/>
              <a:t>Founder &amp; CEO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-US" dirty="0"/>
              <a:t>SocialChorus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-US" dirty="0" smtClean="0"/>
              <a:t>@</a:t>
            </a:r>
            <a:r>
              <a:rPr lang="en-US" dirty="0" err="1" smtClean="0"/>
              <a:t>GregShove</a:t>
            </a:r>
            <a:r>
              <a:rPr lang="en-US" dirty="0" smtClean="0"/>
              <a:t> </a:t>
            </a:r>
            <a:endParaRPr lang="en-US" dirty="0"/>
          </a:p>
          <a:p>
            <a:pPr lvl="0" algn="ctr" rt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sldNum" idx="12"/>
          </p:nvPr>
        </p:nvSpPr>
        <p:spPr>
          <a:xfrm>
            <a:off x="6976424" y="4767262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900" b="0" i="0" u="none" strike="noStrike" cap="none">
                <a:solidFill>
                  <a:srgbClr val="494C5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20</a:t>
            </a:fld>
            <a:endParaRPr lang="en-US" sz="900" b="0" i="0" u="none" strike="noStrike" cap="none">
              <a:solidFill>
                <a:srgbClr val="494C5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55" name="Shape 2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9362" y="279512"/>
            <a:ext cx="21240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Shape 25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4012" y="1411375"/>
            <a:ext cx="2114700" cy="103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Shape 25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8262" y="2673237"/>
            <a:ext cx="2114700" cy="97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Shape 25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54012" y="3868512"/>
            <a:ext cx="2143200" cy="10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Shape 25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080675" y="634500"/>
            <a:ext cx="5465700" cy="3874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Shape 265"/>
          <p:cNvSpPr txBox="1">
            <a:spLocks noGrp="1"/>
          </p:cNvSpPr>
          <p:nvPr>
            <p:ph type="sldNum" idx="12"/>
          </p:nvPr>
        </p:nvSpPr>
        <p:spPr>
          <a:xfrm>
            <a:off x="6976424" y="4767262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900" b="0" i="0" u="none" strike="noStrike" cap="none">
                <a:solidFill>
                  <a:srgbClr val="494C5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21</a:t>
            </a:fld>
            <a:endParaRPr lang="en-US" sz="900" b="0" i="0" u="none" strike="noStrike" cap="none">
              <a:solidFill>
                <a:srgbClr val="494C5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64" name="Shape 264"/>
          <p:cNvSpPr txBox="1">
            <a:spLocks noGrp="1"/>
          </p:cNvSpPr>
          <p:nvPr>
            <p:ph type="body" idx="1"/>
          </p:nvPr>
        </p:nvSpPr>
        <p:spPr>
          <a:xfrm>
            <a:off x="457200" y="1345386"/>
            <a:ext cx="8229600" cy="14063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3600">
                <a:latin typeface="Arial"/>
                <a:ea typeface="Arial"/>
                <a:cs typeface="Arial"/>
                <a:sym typeface="Arial"/>
              </a:rPr>
              <a:t>Myth </a:t>
            </a:r>
            <a:r>
              <a:rPr lang="en-US" sz="3600" smtClean="0">
                <a:latin typeface="Arial"/>
                <a:ea typeface="Arial"/>
                <a:cs typeface="Arial"/>
                <a:sym typeface="Arial"/>
              </a:rPr>
              <a:t>#6 </a:t>
            </a:r>
            <a:endParaRPr lang="en-US" sz="3600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3600" dirty="0">
                <a:latin typeface="Arial"/>
                <a:ea typeface="Arial"/>
                <a:cs typeface="Arial"/>
                <a:sym typeface="Arial"/>
              </a:rPr>
              <a:t>Communicators don’t have access to metrics 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endParaRPr sz="36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6" name="Shape 2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6774" y="4703298"/>
            <a:ext cx="903600" cy="27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Shape 271"/>
          <p:cNvSpPr txBox="1">
            <a:spLocks noGrp="1"/>
          </p:cNvSpPr>
          <p:nvPr>
            <p:ph type="title"/>
          </p:nvPr>
        </p:nvSpPr>
        <p:spPr>
          <a:xfrm>
            <a:off x="246387" y="295887"/>
            <a:ext cx="9290100" cy="4119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3000" b="1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False: Real Time Data Enables Program Optimization</a:t>
            </a:r>
          </a:p>
        </p:txBody>
      </p:sp>
      <p:sp>
        <p:nvSpPr>
          <p:cNvPr id="272" name="Shape 272"/>
          <p:cNvSpPr txBox="1">
            <a:spLocks noGrp="1"/>
          </p:cNvSpPr>
          <p:nvPr>
            <p:ph type="body" idx="1"/>
          </p:nvPr>
        </p:nvSpPr>
        <p:spPr>
          <a:xfrm>
            <a:off x="587550" y="1091877"/>
            <a:ext cx="7521600" cy="2685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500" dirty="0">
                <a:latin typeface="Arial"/>
                <a:ea typeface="Arial"/>
                <a:cs typeface="Arial"/>
                <a:sym typeface="Arial"/>
              </a:rPr>
              <a:t>First Mate Metrics: </a:t>
            </a:r>
          </a:p>
          <a:p>
            <a:pPr marL="457200" lvl="0" indent="-323850" rtl="0">
              <a:lnSpc>
                <a:spcPct val="90000"/>
              </a:lnSpc>
              <a:spcBef>
                <a:spcPts val="800"/>
              </a:spcBef>
              <a:buSzPct val="100000"/>
              <a:buFont typeface="Arial"/>
              <a:buChar char="●"/>
            </a:pPr>
            <a:r>
              <a:rPr lang="en-US" sz="1500" b="0" dirty="0">
                <a:latin typeface="Arial"/>
                <a:ea typeface="Arial"/>
                <a:cs typeface="Arial"/>
                <a:sym typeface="Arial"/>
              </a:rPr>
              <a:t>58% of joined users are active</a:t>
            </a:r>
          </a:p>
          <a:p>
            <a:pPr marL="457200" marR="0" lvl="0" indent="-3238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ED254F"/>
              </a:buClr>
              <a:buSzPct val="100000"/>
              <a:buFont typeface="Arial"/>
              <a:buChar char="●"/>
            </a:pPr>
            <a:r>
              <a:rPr lang="en-US" sz="1500" dirty="0">
                <a:solidFill>
                  <a:srgbClr val="ED254F"/>
                </a:solidFill>
                <a:latin typeface="Arial"/>
                <a:ea typeface="Arial"/>
                <a:cs typeface="Arial"/>
                <a:sym typeface="Arial"/>
              </a:rPr>
              <a:t>90% Monthly Retention Rate </a:t>
            </a:r>
            <a:r>
              <a:rPr lang="en-US" sz="1500" b="0" dirty="0" err="1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vs</a:t>
            </a:r>
            <a:r>
              <a:rPr lang="en-US" sz="1500" b="0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55% other programs </a:t>
            </a:r>
            <a:endParaRPr lang="en-US" sz="1500" b="0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500" b="1" i="0" u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Customer participation and effectiveness:</a:t>
            </a:r>
          </a:p>
          <a:p>
            <a:pPr marL="0" marR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500" dirty="0">
                <a:latin typeface="Arial"/>
                <a:ea typeface="Arial"/>
                <a:cs typeface="Arial"/>
                <a:sym typeface="Arial"/>
              </a:rPr>
              <a:t>Engagements:</a:t>
            </a:r>
          </a:p>
          <a:p>
            <a:pPr marL="457200" marR="0" lvl="0" indent="-32385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ct val="100000"/>
              <a:buFont typeface="Arial"/>
              <a:buChar char="●"/>
            </a:pPr>
            <a:r>
              <a:rPr lang="en-US" sz="1500" b="0" dirty="0">
                <a:latin typeface="Arial"/>
                <a:ea typeface="Arial"/>
                <a:cs typeface="Arial"/>
                <a:sym typeface="Arial"/>
              </a:rPr>
              <a:t>2017: 27K Engagements </a:t>
            </a:r>
          </a:p>
          <a:p>
            <a:pPr marL="457200" marR="0" lvl="0" indent="-32385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ct val="100000"/>
              <a:buFont typeface="Arial"/>
              <a:buChar char="●"/>
            </a:pPr>
            <a:r>
              <a:rPr lang="en-US" sz="1500" b="0" dirty="0" smtClean="0">
                <a:latin typeface="Arial"/>
                <a:ea typeface="Arial"/>
                <a:cs typeface="Arial"/>
                <a:sym typeface="Arial"/>
              </a:rPr>
              <a:t>2016</a:t>
            </a:r>
            <a:r>
              <a:rPr lang="en-US" sz="1500" b="0" dirty="0">
                <a:latin typeface="Arial"/>
                <a:ea typeface="Arial"/>
                <a:cs typeface="Arial"/>
                <a:sym typeface="Arial"/>
              </a:rPr>
              <a:t>: 143K Engagements</a:t>
            </a:r>
          </a:p>
          <a:p>
            <a:pPr marL="0" marR="0" lvl="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None/>
            </a:pPr>
            <a:endParaRPr sz="1500" dirty="0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500" b="1" i="0" u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Key considerations:</a:t>
            </a:r>
          </a:p>
          <a:p>
            <a:pPr marL="0" marR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500" b="0" i="1" u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Empowering innovations yield financial results slower than efficiency innovations</a:t>
            </a:r>
          </a:p>
          <a:p>
            <a:pPr marL="0" marR="0" lvl="0" indent="0" algn="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500" b="0" i="1" u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-Clara Shih </a:t>
            </a:r>
            <a:r>
              <a:rPr lang="en-US" sz="1500" b="1" i="1" u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Social Business Imperative</a:t>
            </a:r>
          </a:p>
          <a:p>
            <a:pPr marL="173037" marR="0" lvl="1" indent="-173037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Noto Sans Symbols"/>
              <a:buNone/>
            </a:pPr>
            <a:endParaRPr sz="1500" b="0" i="0" u="none" strike="noStrike" cap="none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342900" marR="0" lvl="0" indent="-342900" algn="l" rtl="0">
              <a:spcBef>
                <a:spcPts val="800"/>
              </a:spcBef>
              <a:spcAft>
                <a:spcPts val="0"/>
              </a:spcAft>
              <a:buSzPct val="25000"/>
              <a:buNone/>
            </a:pPr>
            <a:endParaRPr sz="1500" b="0" i="0" u="none" strike="noStrike" cap="none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73" name="Shape 273"/>
          <p:cNvSpPr/>
          <p:nvPr/>
        </p:nvSpPr>
        <p:spPr>
          <a:xfrm>
            <a:off x="8401050" y="4627959"/>
            <a:ext cx="503100" cy="377400"/>
          </a:xfrm>
          <a:prstGeom prst="ellipse">
            <a:avLst/>
          </a:prstGeom>
          <a:noFill/>
          <a:ln w="19050" cap="flat" cmpd="sng">
            <a:solidFill>
              <a:srgbClr val="FFFFFF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25" tIns="9125" rIns="9125" bIns="91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 sz="10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22</a:t>
            </a:fld>
            <a:endParaRPr lang="en-US" sz="10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Shape 278"/>
          <p:cNvSpPr txBox="1">
            <a:spLocks noGrp="1"/>
          </p:cNvSpPr>
          <p:nvPr>
            <p:ph type="title"/>
          </p:nvPr>
        </p:nvSpPr>
        <p:spPr>
          <a:xfrm>
            <a:off x="207237" y="157162"/>
            <a:ext cx="9290100" cy="4119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3000" b="1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Final Thoughts </a:t>
            </a:r>
          </a:p>
        </p:txBody>
      </p:sp>
      <p:sp>
        <p:nvSpPr>
          <p:cNvPr id="279" name="Shape 279"/>
          <p:cNvSpPr/>
          <p:nvPr/>
        </p:nvSpPr>
        <p:spPr>
          <a:xfrm>
            <a:off x="8401050" y="4627959"/>
            <a:ext cx="503100" cy="377400"/>
          </a:xfrm>
          <a:prstGeom prst="ellipse">
            <a:avLst/>
          </a:prstGeom>
          <a:noFill/>
          <a:ln w="19050" cap="flat" cmpd="sng">
            <a:solidFill>
              <a:srgbClr val="FFFFFF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25" tIns="9125" rIns="9125" bIns="91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 sz="10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23</a:t>
            </a:fld>
            <a:endParaRPr lang="en-US" sz="10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0" name="Shape 280" descr="Screen Shot 2017-03-28 at 11.22.09 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09526" y="1044574"/>
            <a:ext cx="2176675" cy="4485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Shape 290"/>
          <p:cNvSpPr txBox="1">
            <a:spLocks noGrp="1"/>
          </p:cNvSpPr>
          <p:nvPr>
            <p:ph type="ctrTitle"/>
          </p:nvPr>
        </p:nvSpPr>
        <p:spPr>
          <a:xfrm>
            <a:off x="120850" y="124327"/>
            <a:ext cx="7629600" cy="594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3F3F3F"/>
              </a:buClr>
              <a:buSzPct val="25000"/>
              <a:buFont typeface="Arial"/>
              <a:buNone/>
            </a:pPr>
            <a:r>
              <a:rPr lang="en-US" sz="3200">
                <a:solidFill>
                  <a:srgbClr val="3F3F3F"/>
                </a:solidFill>
              </a:rPr>
              <a:t>Have a Question? </a:t>
            </a:r>
          </a:p>
        </p:txBody>
      </p:sp>
      <p:sp>
        <p:nvSpPr>
          <p:cNvPr id="285" name="Shape 285"/>
          <p:cNvSpPr txBox="1">
            <a:spLocks noGrp="1"/>
          </p:cNvSpPr>
          <p:nvPr>
            <p:ph type="sldNum" idx="12"/>
          </p:nvPr>
        </p:nvSpPr>
        <p:spPr>
          <a:xfrm>
            <a:off x="6976424" y="4767262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900" b="0" i="0" u="none" strike="noStrike" cap="none">
                <a:solidFill>
                  <a:srgbClr val="494C5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24</a:t>
            </a:fld>
            <a:endParaRPr lang="en-US" sz="900" b="0" i="0" u="none" strike="noStrike" cap="none">
              <a:solidFill>
                <a:srgbClr val="494C5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86" name="Shape 286"/>
          <p:cNvSpPr txBox="1"/>
          <p:nvPr/>
        </p:nvSpPr>
        <p:spPr>
          <a:xfrm>
            <a:off x="66269" y="4847467"/>
            <a:ext cx="1010400" cy="29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Font typeface="Calibri"/>
              <a:buNone/>
            </a:pPr>
            <a:endParaRPr sz="900" b="1" i="0" u="none" strike="noStrike" cap="none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7" name="Shape 287"/>
          <p:cNvSpPr/>
          <p:nvPr/>
        </p:nvSpPr>
        <p:spPr>
          <a:xfrm>
            <a:off x="2860999" y="1269875"/>
            <a:ext cx="3231899" cy="3660600"/>
          </a:xfrm>
          <a:prstGeom prst="roundRect">
            <a:avLst>
              <a:gd name="adj" fmla="val 16667"/>
            </a:avLst>
          </a:prstGeom>
          <a:solidFill>
            <a:srgbClr val="5F1357"/>
          </a:solidFill>
          <a:ln>
            <a:noFill/>
          </a:ln>
        </p:spPr>
        <p:txBody>
          <a:bodyPr lIns="121875" tIns="60925" rIns="121875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288" name="Shape 288"/>
          <p:cNvSpPr txBox="1"/>
          <p:nvPr/>
        </p:nvSpPr>
        <p:spPr>
          <a:xfrm>
            <a:off x="2720461" y="1255326"/>
            <a:ext cx="3513000" cy="10773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Trebuchet MS"/>
              <a:buNone/>
            </a:pPr>
            <a:r>
              <a:rPr lang="en-US" sz="2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Chat with us on </a:t>
            </a:r>
            <a:r>
              <a:rPr lang="en-US" sz="3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ReadyTalk</a:t>
            </a:r>
            <a:r>
              <a:rPr lang="en-US" sz="36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!</a:t>
            </a:r>
          </a:p>
        </p:txBody>
      </p:sp>
      <p:pic>
        <p:nvPicPr>
          <p:cNvPr id="289" name="Shape 28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48253" y="2443094"/>
            <a:ext cx="2057400" cy="1982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900" b="0" i="0" u="none" strike="noStrike" cap="none">
                <a:solidFill>
                  <a:srgbClr val="494C5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25</a:t>
            </a:fld>
            <a:endParaRPr lang="en-US" sz="900" b="0" i="0" u="none" strike="noStrike" cap="none">
              <a:solidFill>
                <a:srgbClr val="494C5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95" name="Shape 295"/>
          <p:cNvSpPr txBox="1">
            <a:spLocks noGrp="1"/>
          </p:cNvSpPr>
          <p:nvPr>
            <p:ph type="body" idx="1"/>
          </p:nvPr>
        </p:nvSpPr>
        <p:spPr>
          <a:xfrm>
            <a:off x="571499" y="1868486"/>
            <a:ext cx="8337550" cy="20748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US" sz="3600" b="1" i="0" u="sng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SocialChorus</a:t>
            </a:r>
            <a:r>
              <a:rPr lang="en-US"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is the employee activation platform that personalizes your employees connection to work</a:t>
            </a:r>
          </a:p>
        </p:txBody>
      </p:sp>
      <p:pic>
        <p:nvPicPr>
          <p:cNvPr id="297" name="Shape 29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6774" y="4703298"/>
            <a:ext cx="903600" cy="27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Shape 302"/>
          <p:cNvPicPr preferRelativeResize="0"/>
          <p:nvPr/>
        </p:nvPicPr>
        <p:blipFill rotWithShape="1">
          <a:blip r:embed="rId3">
            <a:alphaModFix/>
          </a:blip>
          <a:srcRect b="7645"/>
          <a:stretch/>
        </p:blipFill>
        <p:spPr>
          <a:xfrm>
            <a:off x="118532" y="0"/>
            <a:ext cx="8910791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Shape 303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900" b="0" i="0" u="none" strike="noStrike" cap="none">
                <a:solidFill>
                  <a:srgbClr val="494C5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26</a:t>
            </a:fld>
            <a:endParaRPr lang="en-US" sz="900" b="0" i="0" u="none" strike="noStrike" cap="none">
              <a:solidFill>
                <a:srgbClr val="494C5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Shape 308"/>
          <p:cNvPicPr preferRelativeResize="0"/>
          <p:nvPr/>
        </p:nvPicPr>
        <p:blipFill rotWithShape="1">
          <a:blip r:embed="rId3">
            <a:alphaModFix/>
          </a:blip>
          <a:srcRect l="11696" r="6282" b="11894"/>
          <a:stretch/>
        </p:blipFill>
        <p:spPr>
          <a:xfrm>
            <a:off x="-1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Shape 309"/>
          <p:cNvSpPr txBox="1"/>
          <p:nvPr/>
        </p:nvSpPr>
        <p:spPr>
          <a:xfrm>
            <a:off x="3574183" y="1570037"/>
            <a:ext cx="5060699" cy="227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US"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Provide all employees with a mobile front door to the enterprise</a:t>
            </a:r>
            <a:r>
              <a:rPr lang="en-US" sz="33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33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endParaRPr lang="en-US" sz="33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Shape 314" descr="dashboar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7118" y="1159424"/>
            <a:ext cx="5094375" cy="294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Shape 315" descr="Screen Shot 2017-02-08 at 1.58.05 PM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3443" y="1364962"/>
            <a:ext cx="3898875" cy="2408649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Shape 317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900" b="0" i="0" u="none" strike="noStrike" cap="none">
                <a:solidFill>
                  <a:srgbClr val="494C5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28</a:t>
            </a:fld>
            <a:endParaRPr lang="en-US" sz="900" b="0" i="0" u="none" strike="noStrike" cap="none">
              <a:solidFill>
                <a:srgbClr val="494C5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16" name="Shape 316"/>
          <p:cNvSpPr txBox="1">
            <a:spLocks noGrp="1"/>
          </p:cNvSpPr>
          <p:nvPr>
            <p:ph type="body" idx="1"/>
          </p:nvPr>
        </p:nvSpPr>
        <p:spPr>
          <a:xfrm>
            <a:off x="5043487" y="2030963"/>
            <a:ext cx="3714750" cy="7143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ct val="25000"/>
              <a:buFont typeface="Arial"/>
              <a:buNone/>
            </a:pPr>
            <a:r>
              <a:rPr lang="en-US" sz="2800" b="1" i="0" u="none" strike="noStrike" cap="none">
                <a:solidFill>
                  <a:srgbClr val="3F3F3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Accelerate results with powerful content targeting &amp; automation</a:t>
            </a:r>
          </a:p>
          <a:p>
            <a:pPr marL="0" marR="0" lvl="0" indent="0" algn="l" rtl="0">
              <a:lnSpc>
                <a:spcPct val="90000"/>
              </a:lnSpc>
              <a:spcBef>
                <a:spcPts val="750"/>
              </a:spcBef>
              <a:buClr>
                <a:schemeClr val="dk2"/>
              </a:buClr>
              <a:buSzPct val="25000"/>
              <a:buFont typeface="Arial"/>
              <a:buNone/>
            </a:pPr>
            <a:endParaRPr sz="2400" b="1" i="0" u="none" strike="noStrike" cap="non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Shape 325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900" b="0" i="0" u="none" strike="noStrike" cap="none">
                <a:solidFill>
                  <a:srgbClr val="494C5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29</a:t>
            </a:fld>
            <a:endParaRPr lang="en-US" sz="900" b="0" i="0" u="none" strike="noStrike" cap="none">
              <a:solidFill>
                <a:srgbClr val="494C5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22" name="Shape 32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ct val="25000"/>
              <a:buFont typeface="Arial"/>
              <a:buNone/>
            </a:pPr>
            <a:r>
              <a:rPr lang="en-US" sz="2800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Optimize communications initiatives with data</a:t>
            </a:r>
          </a:p>
          <a:p>
            <a:pPr marL="0" marR="0" lvl="0" indent="0" algn="l" rtl="0">
              <a:lnSpc>
                <a:spcPct val="90000"/>
              </a:lnSpc>
              <a:spcBef>
                <a:spcPts val="750"/>
              </a:spcBef>
              <a:buClr>
                <a:schemeClr val="dk2"/>
              </a:buClr>
              <a:buSzPct val="25000"/>
              <a:buFont typeface="Arial"/>
              <a:buNone/>
            </a:pPr>
            <a:endParaRPr sz="2400" b="1" i="0" u="none" strike="noStrike" cap="non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3" name="Shape 323" descr="dashboar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31869" y="1159424"/>
            <a:ext cx="5094375" cy="294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Shape 324"/>
          <p:cNvPicPr preferRelativeResize="0"/>
          <p:nvPr/>
        </p:nvPicPr>
        <p:blipFill rotWithShape="1">
          <a:blip r:embed="rId4">
            <a:alphaModFix/>
          </a:blip>
          <a:srcRect r="7119"/>
          <a:stretch/>
        </p:blipFill>
        <p:spPr>
          <a:xfrm>
            <a:off x="4484512" y="1376312"/>
            <a:ext cx="3839355" cy="24132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 txBox="1">
            <a:spLocks noGrp="1"/>
          </p:cNvSpPr>
          <p:nvPr>
            <p:ph type="ctrTitle"/>
          </p:nvPr>
        </p:nvSpPr>
        <p:spPr>
          <a:xfrm>
            <a:off x="120850" y="124327"/>
            <a:ext cx="7629600" cy="594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3F3F3F"/>
              </a:buClr>
              <a:buSzPct val="25000"/>
              <a:buFont typeface="Arial"/>
              <a:buNone/>
            </a:pPr>
            <a:r>
              <a:rPr lang="en-US" sz="3200">
                <a:solidFill>
                  <a:srgbClr val="3F3F3F"/>
                </a:solidFill>
              </a:rPr>
              <a:t>Have a Question? </a:t>
            </a:r>
          </a:p>
        </p:txBody>
      </p:sp>
      <p:sp>
        <p:nvSpPr>
          <p:cNvPr id="96" name="Shape 96"/>
          <p:cNvSpPr txBox="1">
            <a:spLocks noGrp="1"/>
          </p:cNvSpPr>
          <p:nvPr>
            <p:ph type="sldNum" idx="12"/>
          </p:nvPr>
        </p:nvSpPr>
        <p:spPr>
          <a:xfrm>
            <a:off x="6976424" y="4767262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900" b="0" i="0" u="none" strike="noStrike" cap="none">
                <a:solidFill>
                  <a:srgbClr val="494C5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3</a:t>
            </a:fld>
            <a:endParaRPr lang="en-US" sz="900" b="0" i="0" u="none" strike="noStrike" cap="none">
              <a:solidFill>
                <a:srgbClr val="494C5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7" name="Shape 97"/>
          <p:cNvSpPr txBox="1"/>
          <p:nvPr/>
        </p:nvSpPr>
        <p:spPr>
          <a:xfrm>
            <a:off x="66269" y="4847467"/>
            <a:ext cx="1010400" cy="29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Font typeface="Calibri"/>
              <a:buNone/>
            </a:pPr>
            <a:endParaRPr sz="900" b="1" i="0" u="none" strike="noStrike" cap="none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Shape 98"/>
          <p:cNvSpPr/>
          <p:nvPr/>
        </p:nvSpPr>
        <p:spPr>
          <a:xfrm>
            <a:off x="2860999" y="1269875"/>
            <a:ext cx="3231899" cy="3660600"/>
          </a:xfrm>
          <a:prstGeom prst="roundRect">
            <a:avLst>
              <a:gd name="adj" fmla="val 16667"/>
            </a:avLst>
          </a:prstGeom>
          <a:solidFill>
            <a:srgbClr val="5F1357"/>
          </a:solidFill>
          <a:ln>
            <a:noFill/>
          </a:ln>
        </p:spPr>
        <p:txBody>
          <a:bodyPr lIns="121875" tIns="60925" rIns="121875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99" name="Shape 99"/>
          <p:cNvSpPr txBox="1"/>
          <p:nvPr/>
        </p:nvSpPr>
        <p:spPr>
          <a:xfrm>
            <a:off x="2720461" y="1255326"/>
            <a:ext cx="3513000" cy="10773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Trebuchet MS"/>
              <a:buNone/>
            </a:pPr>
            <a:r>
              <a:rPr lang="en-US" sz="2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Chat with us on </a:t>
            </a:r>
            <a:r>
              <a:rPr lang="en-US" sz="3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ReadyTalk</a:t>
            </a:r>
            <a:r>
              <a:rPr lang="en-US" sz="36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!</a:t>
            </a:r>
          </a:p>
        </p:txBody>
      </p:sp>
      <p:pic>
        <p:nvPicPr>
          <p:cNvPr id="100" name="Shape 10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48253" y="2443094"/>
            <a:ext cx="2057400" cy="1982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Shape 332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900" b="0" i="0" u="none" strike="noStrike" cap="none">
                <a:solidFill>
                  <a:srgbClr val="494C5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30</a:t>
            </a:fld>
            <a:endParaRPr lang="en-US" sz="900" b="0" i="0" u="none" strike="noStrike" cap="none">
              <a:solidFill>
                <a:srgbClr val="494C5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30" name="Shape 330"/>
          <p:cNvSpPr txBox="1">
            <a:spLocks noGrp="1"/>
          </p:cNvSpPr>
          <p:nvPr>
            <p:ph type="body" idx="1"/>
          </p:nvPr>
        </p:nvSpPr>
        <p:spPr>
          <a:xfrm>
            <a:off x="4114801" y="2089216"/>
            <a:ext cx="4639993" cy="9650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3F3F3F"/>
              </a:buClr>
              <a:buSzPct val="25000"/>
              <a:buFont typeface="Arial"/>
              <a:buNone/>
            </a:pPr>
            <a:r>
              <a:rPr lang="en-US" sz="2800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Protect the business </a:t>
            </a:r>
            <a:br>
              <a:rPr lang="en-US" sz="2800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800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with enterprise-grade infrastructure &amp; security </a:t>
            </a:r>
          </a:p>
        </p:txBody>
      </p:sp>
      <p:pic>
        <p:nvPicPr>
          <p:cNvPr id="331" name="Shape 3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3199" y="1017287"/>
            <a:ext cx="3108924" cy="3108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" name="Shape 337" descr="map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7749"/>
            <a:ext cx="91440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Shape 33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93203" y="1196783"/>
            <a:ext cx="1186799" cy="635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Shape 33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775082" y="1344745"/>
            <a:ext cx="1186799" cy="30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Shape 34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844342" y="4080096"/>
            <a:ext cx="1479000" cy="48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Shape 34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12347" y="2016336"/>
            <a:ext cx="947400" cy="3139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Shape 34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16033" y="744866"/>
            <a:ext cx="933626" cy="255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Shape 34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559035" y="664564"/>
            <a:ext cx="1493549" cy="31353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Shape 344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902164" y="2667807"/>
            <a:ext cx="544662" cy="528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Shape 345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5931203" y="2012066"/>
            <a:ext cx="947400" cy="33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Shape 346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586427" y="1299787"/>
            <a:ext cx="836700" cy="41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Shape 347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3569392" y="482841"/>
            <a:ext cx="1592375" cy="600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Shape 348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2181805" y="2051155"/>
            <a:ext cx="918312" cy="168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Shape 349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7562807" y="1303882"/>
            <a:ext cx="1084185" cy="2615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Shape 350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2082353" y="3412414"/>
            <a:ext cx="1239086" cy="31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Shape 351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3844330" y="1307666"/>
            <a:ext cx="1223399" cy="28666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Shape 352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2242303" y="2545126"/>
            <a:ext cx="888599" cy="5706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Shape 353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3843437" y="1958901"/>
            <a:ext cx="1321013" cy="318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Shape 354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7724347" y="2012066"/>
            <a:ext cx="854851" cy="32791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Shape 355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6165466" y="4038680"/>
            <a:ext cx="522083" cy="484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Shape 356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5930130" y="2758110"/>
            <a:ext cx="1016126" cy="172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Shape 357"/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5966367" y="3375571"/>
            <a:ext cx="867534" cy="390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Shape 358"/>
          <p:cNvPicPr preferRelativeResize="0"/>
          <p:nvPr/>
        </p:nvPicPr>
        <p:blipFill rotWithShape="1">
          <a:blip r:embed="rId24">
            <a:alphaModFix/>
          </a:blip>
          <a:srcRect/>
          <a:stretch/>
        </p:blipFill>
        <p:spPr>
          <a:xfrm>
            <a:off x="2296509" y="4090128"/>
            <a:ext cx="780185" cy="471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Shape 359"/>
          <p:cNvPicPr preferRelativeResize="0"/>
          <p:nvPr/>
        </p:nvPicPr>
        <p:blipFill rotWithShape="1">
          <a:blip r:embed="rId25">
            <a:alphaModFix/>
          </a:blip>
          <a:srcRect/>
          <a:stretch/>
        </p:blipFill>
        <p:spPr>
          <a:xfrm>
            <a:off x="4025816" y="2603498"/>
            <a:ext cx="901686" cy="4449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Shape 360"/>
          <p:cNvPicPr preferRelativeResize="0"/>
          <p:nvPr/>
        </p:nvPicPr>
        <p:blipFill rotWithShape="1">
          <a:blip r:embed="rId26">
            <a:alphaModFix/>
          </a:blip>
          <a:srcRect/>
          <a:stretch/>
        </p:blipFill>
        <p:spPr>
          <a:xfrm>
            <a:off x="7640959" y="3465528"/>
            <a:ext cx="1006034" cy="4207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Shape 361"/>
          <p:cNvPicPr preferRelativeResize="0"/>
          <p:nvPr/>
        </p:nvPicPr>
        <p:blipFill rotWithShape="1">
          <a:blip r:embed="rId27">
            <a:alphaModFix/>
          </a:blip>
          <a:srcRect/>
          <a:stretch/>
        </p:blipFill>
        <p:spPr>
          <a:xfrm>
            <a:off x="511325" y="4248862"/>
            <a:ext cx="1123200" cy="27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Shape 362"/>
          <p:cNvPicPr preferRelativeResize="0"/>
          <p:nvPr/>
        </p:nvPicPr>
        <p:blipFill rotWithShape="1">
          <a:blip r:embed="rId28">
            <a:alphaModFix/>
          </a:blip>
          <a:srcRect/>
          <a:stretch/>
        </p:blipFill>
        <p:spPr>
          <a:xfrm>
            <a:off x="3972651" y="3446896"/>
            <a:ext cx="1105711" cy="2580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Shape 363"/>
          <p:cNvPicPr preferRelativeResize="0"/>
          <p:nvPr/>
        </p:nvPicPr>
        <p:blipFill rotWithShape="1">
          <a:blip r:embed="rId29">
            <a:alphaModFix/>
          </a:blip>
          <a:srcRect/>
          <a:stretch/>
        </p:blipFill>
        <p:spPr>
          <a:xfrm>
            <a:off x="7797611" y="493475"/>
            <a:ext cx="705627" cy="4939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Shape 364"/>
          <p:cNvPicPr preferRelativeResize="0"/>
          <p:nvPr/>
        </p:nvPicPr>
        <p:blipFill rotWithShape="1">
          <a:blip r:embed="rId30">
            <a:alphaModFix/>
          </a:blip>
          <a:srcRect/>
          <a:stretch/>
        </p:blipFill>
        <p:spPr>
          <a:xfrm>
            <a:off x="1995567" y="664566"/>
            <a:ext cx="1166470" cy="2488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Shape 365"/>
          <p:cNvPicPr preferRelativeResize="0"/>
          <p:nvPr/>
        </p:nvPicPr>
        <p:blipFill rotWithShape="1">
          <a:blip r:embed="rId31">
            <a:alphaModFix/>
          </a:blip>
          <a:srcRect/>
          <a:stretch/>
        </p:blipFill>
        <p:spPr>
          <a:xfrm>
            <a:off x="278109" y="2714205"/>
            <a:ext cx="1453345" cy="345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Shape 366" descr="BT_Logo.png"/>
          <p:cNvPicPr preferRelativeResize="0"/>
          <p:nvPr/>
        </p:nvPicPr>
        <p:blipFill rotWithShape="1">
          <a:blip r:embed="rId32">
            <a:alphaModFix/>
          </a:blip>
          <a:srcRect/>
          <a:stretch/>
        </p:blipFill>
        <p:spPr>
          <a:xfrm>
            <a:off x="7650300" y="4090130"/>
            <a:ext cx="996691" cy="471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Shape 367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520062" y="3101312"/>
            <a:ext cx="1105724" cy="1105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Shape 374"/>
          <p:cNvSpPr txBox="1">
            <a:spLocks noGrp="1"/>
          </p:cNvSpPr>
          <p:nvPr>
            <p:ph type="ctrTitle"/>
          </p:nvPr>
        </p:nvSpPr>
        <p:spPr>
          <a:xfrm>
            <a:off x="120850" y="124327"/>
            <a:ext cx="7629600" cy="594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3F3F3F"/>
              </a:buClr>
              <a:buSzPct val="25000"/>
              <a:buFont typeface="Arial"/>
              <a:buNone/>
            </a:pPr>
            <a:r>
              <a:rPr lang="en-US" sz="3200">
                <a:solidFill>
                  <a:srgbClr val="3F3F3F"/>
                </a:solidFill>
              </a:rPr>
              <a:t>Interested in learning more? </a:t>
            </a:r>
          </a:p>
        </p:txBody>
      </p:sp>
      <p:sp>
        <p:nvSpPr>
          <p:cNvPr id="372" name="Shape 372"/>
          <p:cNvSpPr txBox="1">
            <a:spLocks noGrp="1"/>
          </p:cNvSpPr>
          <p:nvPr>
            <p:ph type="sldNum" idx="12"/>
          </p:nvPr>
        </p:nvSpPr>
        <p:spPr>
          <a:xfrm>
            <a:off x="6976424" y="4767262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900" b="0" i="0" u="none" strike="noStrike" cap="none">
                <a:solidFill>
                  <a:srgbClr val="494C5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32</a:t>
            </a:fld>
            <a:endParaRPr lang="en-US" sz="900" b="0" i="0" u="none" strike="noStrike" cap="none">
              <a:solidFill>
                <a:srgbClr val="494C5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73" name="Shape 373"/>
          <p:cNvSpPr txBox="1"/>
          <p:nvPr/>
        </p:nvSpPr>
        <p:spPr>
          <a:xfrm>
            <a:off x="66269" y="4847467"/>
            <a:ext cx="1010400" cy="29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Font typeface="Calibri"/>
              <a:buNone/>
            </a:pPr>
            <a:endParaRPr sz="900" b="1" i="0" u="none" strike="noStrike" cap="none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5" name="Shape 375"/>
          <p:cNvSpPr txBox="1"/>
          <p:nvPr/>
        </p:nvSpPr>
        <p:spPr>
          <a:xfrm>
            <a:off x="414175" y="1014700"/>
            <a:ext cx="6845100" cy="2360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2400" b="1">
                <a:solidFill>
                  <a:srgbClr val="1B1626"/>
                </a:solidFill>
                <a:latin typeface="Calibri"/>
                <a:ea typeface="Calibri"/>
                <a:cs typeface="Calibri"/>
                <a:sym typeface="Calibri"/>
              </a:rPr>
              <a:t>Request a Custom Demo</a:t>
            </a:r>
          </a:p>
          <a:p>
            <a:pPr lvl="0" rtl="0">
              <a:spcBef>
                <a:spcPts val="0"/>
              </a:spcBef>
              <a:buNone/>
            </a:pPr>
            <a:endParaRPr sz="2400">
              <a:solidFill>
                <a:srgbClr val="ED254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rtl="0">
              <a:spcBef>
                <a:spcPts val="0"/>
              </a:spcBef>
              <a:buNone/>
            </a:pPr>
            <a:r>
              <a:rPr lang="en-US" sz="2400">
                <a:solidFill>
                  <a:srgbClr val="ED254F"/>
                </a:solidFill>
                <a:latin typeface="Calibri"/>
                <a:ea typeface="Calibri"/>
                <a:cs typeface="Calibri"/>
                <a:sym typeface="Calibri"/>
              </a:rPr>
              <a:t>844.975.2533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sz="2400">
                <a:solidFill>
                  <a:srgbClr val="1B1626"/>
                </a:solidFill>
                <a:latin typeface="Calibri"/>
                <a:ea typeface="Calibri"/>
                <a:cs typeface="Calibri"/>
                <a:sym typeface="Calibri"/>
              </a:rPr>
              <a:t>http://www.socialchorus.com/tour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sz="24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info@socialchorus.com</a:t>
            </a:r>
          </a:p>
          <a:p>
            <a:pPr lvl="0" rtl="0">
              <a:spcBef>
                <a:spcPts val="0"/>
              </a:spcBef>
              <a:buNone/>
            </a:pPr>
            <a:endParaRPr sz="2400">
              <a:solidFill>
                <a:srgbClr val="1B162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rtl="0">
              <a:spcBef>
                <a:spcPts val="0"/>
              </a:spcBef>
              <a:buNone/>
            </a:pPr>
            <a:endParaRPr sz="2400">
              <a:solidFill>
                <a:srgbClr val="1B16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Shape 382"/>
          <p:cNvSpPr txBox="1">
            <a:spLocks noGrp="1"/>
          </p:cNvSpPr>
          <p:nvPr>
            <p:ph type="ctrTitle"/>
          </p:nvPr>
        </p:nvSpPr>
        <p:spPr>
          <a:xfrm>
            <a:off x="120850" y="124327"/>
            <a:ext cx="7629600" cy="594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3F3F3F"/>
              </a:buClr>
              <a:buSzPct val="25000"/>
              <a:buFont typeface="Arial"/>
              <a:buNone/>
            </a:pPr>
            <a:r>
              <a:rPr lang="en-US" sz="3200">
                <a:solidFill>
                  <a:srgbClr val="3F3F3F"/>
                </a:solidFill>
              </a:rPr>
              <a:t>Sign up for our next webinar! </a:t>
            </a:r>
          </a:p>
        </p:txBody>
      </p:sp>
      <p:sp>
        <p:nvSpPr>
          <p:cNvPr id="380" name="Shape 380"/>
          <p:cNvSpPr txBox="1">
            <a:spLocks noGrp="1"/>
          </p:cNvSpPr>
          <p:nvPr>
            <p:ph type="sldNum" idx="12"/>
          </p:nvPr>
        </p:nvSpPr>
        <p:spPr>
          <a:xfrm>
            <a:off x="6976424" y="4767262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900" b="0" i="0" u="none" strike="noStrike" cap="none">
                <a:solidFill>
                  <a:srgbClr val="494C5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33</a:t>
            </a:fld>
            <a:endParaRPr lang="en-US" sz="900" b="0" i="0" u="none" strike="noStrike" cap="none">
              <a:solidFill>
                <a:srgbClr val="494C5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81" name="Shape 381"/>
          <p:cNvSpPr txBox="1"/>
          <p:nvPr/>
        </p:nvSpPr>
        <p:spPr>
          <a:xfrm>
            <a:off x="66269" y="4847467"/>
            <a:ext cx="1010400" cy="29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Font typeface="Calibri"/>
              <a:buNone/>
            </a:pPr>
            <a:endParaRPr sz="900" b="1" i="0" u="none" strike="noStrike" cap="none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3" name="Shape 383"/>
          <p:cNvSpPr txBox="1"/>
          <p:nvPr/>
        </p:nvSpPr>
        <p:spPr>
          <a:xfrm>
            <a:off x="323525" y="1060025"/>
            <a:ext cx="6845100" cy="2620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2400" b="1">
                <a:solidFill>
                  <a:srgbClr val="1B1626"/>
                </a:solidFill>
                <a:latin typeface="Calibri"/>
                <a:ea typeface="Calibri"/>
                <a:cs typeface="Calibri"/>
                <a:sym typeface="Calibri"/>
              </a:rPr>
              <a:t>Building a Gateway: How Mobile is Transforming Employee Communications</a:t>
            </a:r>
          </a:p>
          <a:p>
            <a:pPr lvl="0" rtl="0">
              <a:spcBef>
                <a:spcPts val="0"/>
              </a:spcBef>
              <a:buNone/>
            </a:pPr>
            <a:endParaRPr sz="2400">
              <a:solidFill>
                <a:srgbClr val="ED254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rtl="0">
              <a:spcBef>
                <a:spcPts val="0"/>
              </a:spcBef>
              <a:buNone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April 20, 2017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11AM PT/ 2 PM ET</a:t>
            </a:r>
            <a:r>
              <a:rPr lang="en-US" sz="2400">
                <a:solidFill>
                  <a:srgbClr val="ED254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lvl="0" rtl="0">
              <a:spcBef>
                <a:spcPts val="0"/>
              </a:spcBef>
              <a:buNone/>
            </a:pPr>
            <a:endParaRPr sz="2400">
              <a:solidFill>
                <a:srgbClr val="ED254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rtl="0">
              <a:spcBef>
                <a:spcPts val="0"/>
              </a:spcBef>
              <a:buNone/>
            </a:pPr>
            <a:r>
              <a:rPr lang="en-US" sz="2400" u="sng">
                <a:solidFill>
                  <a:srgbClr val="ED254F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Register here!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Shape 389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900" b="0" i="0">
                <a:solidFill>
                  <a:srgbClr val="494C5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34</a:t>
            </a:fld>
            <a:endParaRPr lang="en-US" sz="900" b="0" i="0">
              <a:solidFill>
                <a:srgbClr val="494C5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88" name="Shape 388"/>
          <p:cNvSpPr txBox="1">
            <a:spLocks noGrp="1"/>
          </p:cNvSpPr>
          <p:nvPr>
            <p:ph type="body" idx="1"/>
          </p:nvPr>
        </p:nvSpPr>
        <p:spPr>
          <a:xfrm>
            <a:off x="406400" y="2132438"/>
            <a:ext cx="8229600" cy="14065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US" sz="3600">
                <a:latin typeface="Arial"/>
                <a:ea typeface="Arial"/>
                <a:cs typeface="Arial"/>
                <a:sym typeface="Arial"/>
              </a:rPr>
              <a:t>Thank You! </a:t>
            </a:r>
          </a:p>
        </p:txBody>
      </p:sp>
      <p:pic>
        <p:nvPicPr>
          <p:cNvPr id="390" name="Shape 39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6774" y="4703298"/>
            <a:ext cx="903600" cy="27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 txBox="1">
            <a:spLocks noGrp="1"/>
          </p:cNvSpPr>
          <p:nvPr>
            <p:ph type="sldNum" idx="12"/>
          </p:nvPr>
        </p:nvSpPr>
        <p:spPr>
          <a:xfrm>
            <a:off x="6976424" y="4767262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900" b="0" i="0" u="none" strike="noStrike" cap="none">
                <a:solidFill>
                  <a:srgbClr val="494C5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4</a:t>
            </a:fld>
            <a:endParaRPr lang="en-US" sz="900" b="0" i="0" u="none" strike="noStrike" cap="none">
              <a:solidFill>
                <a:srgbClr val="494C5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6" name="Shape 106"/>
          <p:cNvSpPr txBox="1"/>
          <p:nvPr/>
        </p:nvSpPr>
        <p:spPr>
          <a:xfrm>
            <a:off x="66269" y="4847467"/>
            <a:ext cx="1010400" cy="29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Font typeface="Calibri"/>
              <a:buNone/>
            </a:pPr>
            <a:endParaRPr sz="900" b="1" i="0" u="none" strike="noStrike" cap="none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7" name="Shape 107" descr="Screen Shot 2016-05-24 at 2.47.52 PM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10628" y="828729"/>
            <a:ext cx="6069300" cy="263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Shape 108" descr="Screen Shot 2016-05-24 at 2.47.46 PM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98953" y="2810824"/>
            <a:ext cx="1675200" cy="1327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Shape 109"/>
          <p:cNvSpPr txBox="1"/>
          <p:nvPr/>
        </p:nvSpPr>
        <p:spPr>
          <a:xfrm>
            <a:off x="2338225" y="3215150"/>
            <a:ext cx="5141700" cy="384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2016 Survey of more than 300 HR and Communications Professionals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 txBox="1">
            <a:spLocks noGrp="1"/>
          </p:cNvSpPr>
          <p:nvPr>
            <p:ph type="ctrTitle"/>
          </p:nvPr>
        </p:nvSpPr>
        <p:spPr>
          <a:xfrm>
            <a:off x="120850" y="124327"/>
            <a:ext cx="7629600" cy="594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3F3F3F"/>
              </a:buClr>
              <a:buSzPct val="25000"/>
              <a:buFont typeface="Arial"/>
              <a:buNone/>
            </a:pPr>
            <a:r>
              <a:rPr lang="en-US" sz="3200">
                <a:solidFill>
                  <a:srgbClr val="3F3F3F"/>
                </a:solidFill>
              </a:rPr>
              <a:t>Carnival Cruise Line</a:t>
            </a:r>
          </a:p>
        </p:txBody>
      </p:sp>
      <p:sp>
        <p:nvSpPr>
          <p:cNvPr id="114" name="Shape 114"/>
          <p:cNvSpPr txBox="1">
            <a:spLocks noGrp="1"/>
          </p:cNvSpPr>
          <p:nvPr>
            <p:ph type="sldNum" idx="12"/>
          </p:nvPr>
        </p:nvSpPr>
        <p:spPr>
          <a:xfrm>
            <a:off x="6976424" y="4767262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900" b="0" i="0" u="none" strike="noStrike" cap="none">
                <a:solidFill>
                  <a:srgbClr val="494C5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5</a:t>
            </a:fld>
            <a:endParaRPr lang="en-US" sz="900" b="0" i="0" u="none" strike="noStrike" cap="none">
              <a:solidFill>
                <a:srgbClr val="494C5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5" name="Shape 115"/>
          <p:cNvSpPr txBox="1"/>
          <p:nvPr/>
        </p:nvSpPr>
        <p:spPr>
          <a:xfrm>
            <a:off x="66269" y="4847467"/>
            <a:ext cx="1010400" cy="29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Font typeface="Calibri"/>
              <a:buNone/>
            </a:pPr>
            <a:endParaRPr sz="900" b="1" i="0" u="none" strike="noStrike" cap="none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" name="Shape 116"/>
          <p:cNvSpPr txBox="1"/>
          <p:nvPr/>
        </p:nvSpPr>
        <p:spPr>
          <a:xfrm>
            <a:off x="521900" y="945775"/>
            <a:ext cx="4537800" cy="3315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lvl="0" indent="-349250" rtl="0">
              <a:spcBef>
                <a:spcPts val="0"/>
              </a:spcBef>
              <a:buSzPct val="100000"/>
              <a:buChar char="●"/>
            </a:pPr>
            <a:r>
              <a:rPr lang="en-US" sz="1900" dirty="0"/>
              <a:t>43,000 employees between shipboard and </a:t>
            </a:r>
            <a:r>
              <a:rPr lang="en-US" sz="1900" dirty="0" err="1"/>
              <a:t>shoreside</a:t>
            </a:r>
            <a:r>
              <a:rPr lang="en-US" sz="1900" dirty="0"/>
              <a:t> </a:t>
            </a:r>
          </a:p>
          <a:p>
            <a:pPr marL="914400" lvl="1" indent="-349250" rtl="0">
              <a:spcBef>
                <a:spcPts val="0"/>
              </a:spcBef>
              <a:buSzPct val="100000"/>
              <a:buChar char="○"/>
            </a:pPr>
            <a:r>
              <a:rPr lang="en-US" sz="1900" dirty="0"/>
              <a:t>Carnival carries ~4.5 million passengers annually</a:t>
            </a:r>
          </a:p>
          <a:p>
            <a:pPr marL="457200" lvl="0" indent="-349250" rtl="0">
              <a:spcBef>
                <a:spcPts val="0"/>
              </a:spcBef>
              <a:buSzPct val="100000"/>
              <a:buChar char="●"/>
            </a:pPr>
            <a:r>
              <a:rPr lang="en-US" sz="1900" dirty="0"/>
              <a:t>Outbound sales, inbound sales, service teams </a:t>
            </a:r>
          </a:p>
          <a:p>
            <a:pPr marL="457200" lvl="0" indent="-349250" rtl="0">
              <a:spcBef>
                <a:spcPts val="0"/>
              </a:spcBef>
              <a:buSzPct val="100000"/>
              <a:buChar char="●"/>
            </a:pPr>
            <a:r>
              <a:rPr lang="en-US" sz="1900" dirty="0"/>
              <a:t>Across South Florida in multiple buildings </a:t>
            </a:r>
          </a:p>
          <a:p>
            <a:pPr marL="457200" lvl="0" indent="-349250" rtl="0">
              <a:spcBef>
                <a:spcPts val="0"/>
              </a:spcBef>
              <a:buSzPct val="100000"/>
              <a:buChar char="●"/>
            </a:pPr>
            <a:r>
              <a:rPr lang="en-US" sz="1900" dirty="0"/>
              <a:t>Communication challenges </a:t>
            </a:r>
          </a:p>
          <a:p>
            <a:pPr marL="914400" lvl="1" indent="-349250" rtl="0">
              <a:spcBef>
                <a:spcPts val="0"/>
              </a:spcBef>
              <a:buSzPct val="100000"/>
              <a:buChar char="○"/>
            </a:pPr>
            <a:r>
              <a:rPr lang="en-US" sz="1900" dirty="0"/>
              <a:t>Too many emails that didn’t apply </a:t>
            </a:r>
          </a:p>
          <a:p>
            <a:pPr marL="914400" lvl="1" indent="-349250" rtl="0">
              <a:spcBef>
                <a:spcPts val="0"/>
              </a:spcBef>
              <a:buSzPct val="100000"/>
              <a:buChar char="○"/>
            </a:pPr>
            <a:r>
              <a:rPr lang="en-US" sz="1900" dirty="0"/>
              <a:t>Rapidly changing environment  - weather and incidents </a:t>
            </a:r>
          </a:p>
          <a:p>
            <a:pPr lvl="0" rtl="0">
              <a:spcBef>
                <a:spcPts val="0"/>
              </a:spcBef>
              <a:buNone/>
            </a:pPr>
            <a:endParaRPr sz="1800" dirty="0"/>
          </a:p>
          <a:p>
            <a:pPr lvl="0" rtl="0">
              <a:spcBef>
                <a:spcPts val="0"/>
              </a:spcBef>
              <a:buNone/>
            </a:pPr>
            <a:endParaRPr dirty="0"/>
          </a:p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  <p:pic>
        <p:nvPicPr>
          <p:cNvPr id="117" name="Shape 117" descr="Carnival_Cruise_Line_Logo.svg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59701" y="408549"/>
            <a:ext cx="3311475" cy="856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Shape 119" descr="Carnival Vista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67750" y="1469024"/>
            <a:ext cx="2270098" cy="1511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Shape 120" descr="Vista 2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50278" y="3118625"/>
            <a:ext cx="2373101" cy="1588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Shape 121" descr="Waterslide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6738998" y="2125801"/>
            <a:ext cx="1960625" cy="1330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 txBox="1">
            <a:spLocks noGrp="1"/>
          </p:cNvSpPr>
          <p:nvPr>
            <p:ph type="ctrTitle"/>
          </p:nvPr>
        </p:nvSpPr>
        <p:spPr>
          <a:xfrm>
            <a:off x="172200" y="249375"/>
            <a:ext cx="8799600" cy="594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3F3F3F"/>
              </a:buClr>
              <a:buSzPct val="25000"/>
              <a:buFont typeface="Arial"/>
              <a:buNone/>
            </a:pPr>
            <a:r>
              <a:rPr lang="en-US" sz="3200">
                <a:solidFill>
                  <a:srgbClr val="3F3F3F"/>
                </a:solidFill>
              </a:rPr>
              <a:t>Employee Engagement Philosophy </a:t>
            </a:r>
          </a:p>
        </p:txBody>
      </p:sp>
      <p:sp>
        <p:nvSpPr>
          <p:cNvPr id="126" name="Shape 126"/>
          <p:cNvSpPr txBox="1">
            <a:spLocks noGrp="1"/>
          </p:cNvSpPr>
          <p:nvPr>
            <p:ph type="sldNum" idx="12"/>
          </p:nvPr>
        </p:nvSpPr>
        <p:spPr>
          <a:xfrm>
            <a:off x="6976424" y="4767262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900" b="0" i="0" u="none" strike="noStrike" cap="none">
                <a:solidFill>
                  <a:srgbClr val="494C5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6</a:t>
            </a:fld>
            <a:endParaRPr lang="en-US" sz="900" b="0" i="0" u="none" strike="noStrike" cap="none">
              <a:solidFill>
                <a:srgbClr val="494C5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7" name="Shape 127"/>
          <p:cNvSpPr txBox="1"/>
          <p:nvPr/>
        </p:nvSpPr>
        <p:spPr>
          <a:xfrm>
            <a:off x="66269" y="4847467"/>
            <a:ext cx="1010400" cy="29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Font typeface="Calibri"/>
              <a:buNone/>
            </a:pPr>
            <a:endParaRPr sz="900" b="1" i="0" u="none" strike="noStrike" cap="none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Shape 128"/>
          <p:cNvSpPr txBox="1"/>
          <p:nvPr/>
        </p:nvSpPr>
        <p:spPr>
          <a:xfrm>
            <a:off x="569200" y="1228825"/>
            <a:ext cx="6516918" cy="2672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1800" b="1" dirty="0"/>
              <a:t>The same way you generate customer engagement </a:t>
            </a:r>
          </a:p>
          <a:p>
            <a:pPr marL="457200" lvl="0" indent="-342900" rtl="0">
              <a:spcBef>
                <a:spcPts val="0"/>
              </a:spcBef>
              <a:buSzPct val="100000"/>
              <a:buChar char="●"/>
            </a:pPr>
            <a:r>
              <a:rPr lang="en-US" sz="1800" dirty="0"/>
              <a:t>Great consistent content </a:t>
            </a:r>
          </a:p>
          <a:p>
            <a:pPr marL="457200" lvl="0" indent="-342900" rtl="0">
              <a:spcBef>
                <a:spcPts val="0"/>
              </a:spcBef>
              <a:buSzPct val="100000"/>
              <a:buChar char="●"/>
            </a:pPr>
            <a:r>
              <a:rPr lang="en-US" sz="1800" dirty="0"/>
              <a:t>Different content formats </a:t>
            </a:r>
          </a:p>
          <a:p>
            <a:pPr lvl="0" rtl="0">
              <a:spcBef>
                <a:spcPts val="0"/>
              </a:spcBef>
              <a:buNone/>
            </a:pPr>
            <a:endParaRPr sz="1800" dirty="0"/>
          </a:p>
          <a:p>
            <a:pPr lvl="0" rtl="0">
              <a:spcBef>
                <a:spcPts val="0"/>
              </a:spcBef>
              <a:buNone/>
            </a:pPr>
            <a:r>
              <a:rPr lang="en-US" sz="1800" b="1" dirty="0"/>
              <a:t>Benefit </a:t>
            </a:r>
          </a:p>
          <a:p>
            <a:pPr marL="457200" lvl="0" indent="-342900" rtl="0">
              <a:spcBef>
                <a:spcPts val="0"/>
              </a:spcBef>
              <a:buSzPct val="100000"/>
              <a:buChar char="●"/>
            </a:pPr>
            <a:r>
              <a:rPr lang="en-US" sz="1800" dirty="0"/>
              <a:t>Sales and service employees have the right info at right time  </a:t>
            </a:r>
          </a:p>
          <a:p>
            <a:pPr marL="457200" lvl="0" indent="-342900" rtl="0">
              <a:spcBef>
                <a:spcPts val="0"/>
              </a:spcBef>
              <a:buSzPct val="100000"/>
              <a:buChar char="●"/>
            </a:pPr>
            <a:r>
              <a:rPr lang="en-US" sz="1800" dirty="0"/>
              <a:t>Driving revenue through employee advocacy </a:t>
            </a:r>
          </a:p>
          <a:p>
            <a:pPr lvl="0" rtl="0">
              <a:spcBef>
                <a:spcPts val="0"/>
              </a:spcBef>
              <a:buNone/>
            </a:pPr>
            <a:endParaRPr sz="1800" dirty="0"/>
          </a:p>
          <a:p>
            <a:pPr lvl="0" rtl="0">
              <a:spcBef>
                <a:spcPts val="0"/>
              </a:spcBef>
              <a:buNone/>
            </a:pPr>
            <a:endParaRPr dirty="0"/>
          </a:p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 txBox="1">
            <a:spLocks noGrp="1"/>
          </p:cNvSpPr>
          <p:nvPr>
            <p:ph type="title"/>
          </p:nvPr>
        </p:nvSpPr>
        <p:spPr>
          <a:xfrm>
            <a:off x="120850" y="124325"/>
            <a:ext cx="8871000" cy="594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3F3F3F"/>
              </a:buClr>
              <a:buSzPct val="25000"/>
              <a:buFont typeface="Arial"/>
              <a:buNone/>
            </a:pPr>
            <a:r>
              <a:rPr lang="en-US" sz="3200" b="1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Social Selling - Opportunities for Employees</a:t>
            </a:r>
          </a:p>
        </p:txBody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2479600" y="1782456"/>
            <a:ext cx="6229500" cy="681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342900" marR="0" lvl="0" indent="-3429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ct val="100000"/>
              <a:buFont typeface="Arial"/>
              <a:buChar char="•"/>
            </a:pPr>
            <a:r>
              <a:rPr lang="en-US" sz="1500" b="0" i="0" u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Social selling will streamline and quantify both employee and customer advocacy efforts</a:t>
            </a:r>
          </a:p>
          <a:p>
            <a:pPr marL="342900" marR="0" lvl="0" indent="-342900" algn="l" rtl="0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>
                <a:srgbClr val="3F3F3F"/>
              </a:buClr>
              <a:buSzPct val="100000"/>
              <a:buFont typeface="Arial"/>
              <a:buChar char="•"/>
            </a:pPr>
            <a:r>
              <a:rPr lang="en-US" sz="1500" b="0" i="0" u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Advocacy efforts will be brand compliant to aid with brand salience/recognition</a:t>
            </a:r>
          </a:p>
          <a:p>
            <a:pPr marL="342900" marR="0" lvl="0" indent="-342900" algn="l" rtl="0">
              <a:spcBef>
                <a:spcPts val="800"/>
              </a:spcBef>
              <a:spcAft>
                <a:spcPts val="0"/>
              </a:spcAft>
              <a:buSzPct val="25000"/>
              <a:buNone/>
            </a:pPr>
            <a:endParaRPr sz="1500" b="0" i="0" u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Shape 135"/>
          <p:cNvSpPr/>
          <p:nvPr/>
        </p:nvSpPr>
        <p:spPr>
          <a:xfrm>
            <a:off x="8401050" y="4627959"/>
            <a:ext cx="503100" cy="377400"/>
          </a:xfrm>
          <a:prstGeom prst="ellipse">
            <a:avLst/>
          </a:prstGeom>
          <a:noFill/>
          <a:ln w="19050" cap="flat" cmpd="sng">
            <a:solidFill>
              <a:srgbClr val="FFFFFF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25" tIns="9125" rIns="9125" bIns="91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 sz="10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lang="en-US" sz="10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Shape 136"/>
          <p:cNvSpPr/>
          <p:nvPr/>
        </p:nvSpPr>
        <p:spPr>
          <a:xfrm>
            <a:off x="655637" y="1483727"/>
            <a:ext cx="1603500" cy="789300"/>
          </a:xfrm>
          <a:prstGeom prst="roundRect">
            <a:avLst>
              <a:gd name="adj" fmla="val 16667"/>
            </a:avLst>
          </a:prstGeom>
          <a:solidFill>
            <a:srgbClr val="ED254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Source Sans Pro"/>
              <a:buNone/>
            </a:pPr>
            <a:r>
              <a:rPr lang="en-US" sz="1200" b="1" i="0" u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Increase employee &amp; customer advocacy</a:t>
            </a:r>
          </a:p>
        </p:txBody>
      </p:sp>
      <p:sp>
        <p:nvSpPr>
          <p:cNvPr id="137" name="Shape 137"/>
          <p:cNvSpPr/>
          <p:nvPr/>
        </p:nvSpPr>
        <p:spPr>
          <a:xfrm>
            <a:off x="655637" y="3158921"/>
            <a:ext cx="1603500" cy="788100"/>
          </a:xfrm>
          <a:prstGeom prst="roundRect">
            <a:avLst>
              <a:gd name="adj" fmla="val 16667"/>
            </a:avLst>
          </a:prstGeom>
          <a:solidFill>
            <a:srgbClr val="ED254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Source Sans Pro"/>
              <a:buNone/>
            </a:pPr>
            <a:r>
              <a:rPr lang="en-US" sz="1200" b="1" i="0" u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Increase customer engagement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Source Sans Pro"/>
              <a:buNone/>
            </a:pPr>
            <a:r>
              <a:rPr lang="en-US" sz="1200" b="1" i="0" u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&amp; retention</a:t>
            </a:r>
          </a:p>
        </p:txBody>
      </p:sp>
      <p:sp>
        <p:nvSpPr>
          <p:cNvPr id="138" name="Shape 138"/>
          <p:cNvSpPr txBox="1"/>
          <p:nvPr/>
        </p:nvSpPr>
        <p:spPr>
          <a:xfrm>
            <a:off x="2479600" y="3436397"/>
            <a:ext cx="6621600" cy="5115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ct val="100000"/>
              <a:buFont typeface="Arial"/>
              <a:buChar char="•"/>
            </a:pPr>
            <a:r>
              <a:rPr lang="en-US" sz="1600" b="0" i="0" u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Active participation via personal networks allow for higher engagement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3F3F3F"/>
              </a:buClr>
              <a:buSzPct val="100000"/>
              <a:buFont typeface="Arial"/>
              <a:buChar char="•"/>
            </a:pPr>
            <a:r>
              <a:rPr lang="en-US" sz="1600" b="0" i="0" u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Engaged customers are likely to remain brand loyal</a:t>
            </a:r>
          </a:p>
        </p:txBody>
      </p:sp>
      <p:cxnSp>
        <p:nvCxnSpPr>
          <p:cNvPr id="139" name="Shape 139"/>
          <p:cNvCxnSpPr/>
          <p:nvPr/>
        </p:nvCxnSpPr>
        <p:spPr>
          <a:xfrm>
            <a:off x="642150" y="2715971"/>
            <a:ext cx="7859700" cy="0"/>
          </a:xfrm>
          <a:prstGeom prst="straightConnector1">
            <a:avLst/>
          </a:prstGeom>
          <a:noFill/>
          <a:ln w="15875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 txBox="1">
            <a:spLocks noGrp="1"/>
          </p:cNvSpPr>
          <p:nvPr>
            <p:ph type="ctrTitle"/>
          </p:nvPr>
        </p:nvSpPr>
        <p:spPr>
          <a:xfrm>
            <a:off x="120850" y="124327"/>
            <a:ext cx="7629600" cy="594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3F3F3F"/>
              </a:buClr>
              <a:buSzPct val="25000"/>
              <a:buFont typeface="Arial"/>
              <a:buNone/>
            </a:pPr>
            <a:r>
              <a:rPr lang="en-US" sz="3200">
                <a:solidFill>
                  <a:srgbClr val="3F3F3F"/>
                </a:solidFill>
              </a:rPr>
              <a:t>First Mate</a:t>
            </a:r>
          </a:p>
        </p:txBody>
      </p:sp>
      <p:sp>
        <p:nvSpPr>
          <p:cNvPr id="145" name="Shape 145"/>
          <p:cNvSpPr txBox="1">
            <a:spLocks noGrp="1"/>
          </p:cNvSpPr>
          <p:nvPr>
            <p:ph type="sldNum" idx="12"/>
          </p:nvPr>
        </p:nvSpPr>
        <p:spPr>
          <a:xfrm>
            <a:off x="6976424" y="4767262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900" b="0" i="0" u="none" strike="noStrike" cap="none">
                <a:solidFill>
                  <a:srgbClr val="494C5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8</a:t>
            </a:fld>
            <a:endParaRPr lang="en-US" sz="900" b="0" i="0" u="none" strike="noStrike" cap="none">
              <a:solidFill>
                <a:srgbClr val="494C5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6" name="Shape 146"/>
          <p:cNvSpPr txBox="1"/>
          <p:nvPr/>
        </p:nvSpPr>
        <p:spPr>
          <a:xfrm>
            <a:off x="66269" y="4847467"/>
            <a:ext cx="1010400" cy="29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Font typeface="Calibri"/>
              <a:buNone/>
            </a:pPr>
            <a:endParaRPr sz="900" b="1" i="0" u="none" strike="noStrike" cap="none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" name="Shape 147"/>
          <p:cNvSpPr txBox="1"/>
          <p:nvPr/>
        </p:nvSpPr>
        <p:spPr>
          <a:xfrm>
            <a:off x="585050" y="865625"/>
            <a:ext cx="4705500" cy="3339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2300" b="1">
                <a:solidFill>
                  <a:srgbClr val="ED254F"/>
                </a:solidFill>
              </a:rPr>
              <a:t>V1</a:t>
            </a:r>
          </a:p>
          <a:p>
            <a:pPr marL="457200" lvl="0" indent="-374650" rtl="0">
              <a:spcBef>
                <a:spcPts val="0"/>
              </a:spcBef>
              <a:buSzPct val="100000"/>
              <a:buChar char="●"/>
            </a:pPr>
            <a:r>
              <a:rPr lang="en-US" sz="2300"/>
              <a:t>Advocacy focused </a:t>
            </a:r>
          </a:p>
          <a:p>
            <a:pPr lvl="0" rtl="0">
              <a:spcBef>
                <a:spcPts val="0"/>
              </a:spcBef>
              <a:buNone/>
            </a:pPr>
            <a:endParaRPr sz="2300"/>
          </a:p>
          <a:p>
            <a:pPr lvl="0" rtl="0">
              <a:spcBef>
                <a:spcPts val="0"/>
              </a:spcBef>
              <a:buNone/>
            </a:pPr>
            <a:r>
              <a:rPr lang="en-US" sz="2300" b="1">
                <a:solidFill>
                  <a:srgbClr val="ED254F"/>
                </a:solidFill>
              </a:rPr>
              <a:t>V2</a:t>
            </a:r>
          </a:p>
          <a:p>
            <a:pPr marL="457200" lvl="0" indent="-374650" rtl="0">
              <a:spcBef>
                <a:spcPts val="0"/>
              </a:spcBef>
              <a:buClr>
                <a:schemeClr val="dk1"/>
              </a:buClr>
              <a:buSzPct val="100000"/>
              <a:buChar char="●"/>
            </a:pPr>
            <a:r>
              <a:rPr lang="en-US" sz="2300">
                <a:solidFill>
                  <a:schemeClr val="dk1"/>
                </a:solidFill>
              </a:rPr>
              <a:t>Ensure internal service and inbound teams were up to date with information </a:t>
            </a:r>
          </a:p>
          <a:p>
            <a:pPr marL="457200" lvl="0" indent="-374650" rtl="0">
              <a:spcBef>
                <a:spcPts val="0"/>
              </a:spcBef>
              <a:buClr>
                <a:schemeClr val="dk1"/>
              </a:buClr>
              <a:buSzPct val="100000"/>
              <a:buChar char="●"/>
            </a:pPr>
            <a:r>
              <a:rPr lang="en-US" sz="2300">
                <a:solidFill>
                  <a:schemeClr val="dk1"/>
                </a:solidFill>
              </a:rPr>
              <a:t>Brand awareness </a:t>
            </a:r>
          </a:p>
          <a:p>
            <a:pPr marL="457200" lvl="0" indent="-374650" rtl="0">
              <a:spcBef>
                <a:spcPts val="0"/>
              </a:spcBef>
              <a:buClr>
                <a:schemeClr val="dk1"/>
              </a:buClr>
              <a:buSzPct val="100000"/>
              <a:buChar char="●"/>
            </a:pPr>
            <a:r>
              <a:rPr lang="en-US" sz="2300">
                <a:solidFill>
                  <a:schemeClr val="dk1"/>
                </a:solidFill>
              </a:rPr>
              <a:t>Employee communications </a:t>
            </a:r>
          </a:p>
        </p:txBody>
      </p:sp>
      <p:pic>
        <p:nvPicPr>
          <p:cNvPr id="149" name="Shape 149" descr="Screen Shot 2017-03-28 at 2.53.52 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14775" y="569600"/>
            <a:ext cx="1956750" cy="3462925"/>
          </a:xfrm>
          <a:prstGeom prst="rect">
            <a:avLst/>
          </a:prstGeom>
          <a:noFill/>
          <a:ln>
            <a:solidFill>
              <a:srgbClr val="454551"/>
            </a:solidFill>
          </a:ln>
        </p:spPr>
      </p:pic>
      <p:pic>
        <p:nvPicPr>
          <p:cNvPr id="150" name="Shape 150" descr="IMG_1387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57499" y="1249950"/>
            <a:ext cx="1926225" cy="3419050"/>
          </a:xfrm>
          <a:prstGeom prst="rect">
            <a:avLst/>
          </a:prstGeom>
          <a:noFill/>
          <a:ln>
            <a:solidFill>
              <a:srgbClr val="454551"/>
            </a:solidFill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 txBox="1">
            <a:spLocks noGrp="1"/>
          </p:cNvSpPr>
          <p:nvPr>
            <p:ph type="ctrTitle"/>
          </p:nvPr>
        </p:nvSpPr>
        <p:spPr>
          <a:xfrm>
            <a:off x="120850" y="124327"/>
            <a:ext cx="7629600" cy="594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3F3F3F"/>
              </a:buClr>
              <a:buSzPct val="25000"/>
              <a:buFont typeface="Arial"/>
              <a:buNone/>
            </a:pPr>
            <a:r>
              <a:rPr lang="en-US" sz="3200">
                <a:solidFill>
                  <a:srgbClr val="3F3F3F"/>
                </a:solidFill>
              </a:rPr>
              <a:t>First Mate</a:t>
            </a:r>
          </a:p>
        </p:txBody>
      </p:sp>
      <p:sp>
        <p:nvSpPr>
          <p:cNvPr id="155" name="Shape 155"/>
          <p:cNvSpPr txBox="1">
            <a:spLocks noGrp="1"/>
          </p:cNvSpPr>
          <p:nvPr>
            <p:ph type="sldNum" idx="12"/>
          </p:nvPr>
        </p:nvSpPr>
        <p:spPr>
          <a:xfrm>
            <a:off x="6976424" y="4767262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900" b="0" i="0" u="none" strike="noStrike" cap="none">
                <a:solidFill>
                  <a:srgbClr val="494C5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9</a:t>
            </a:fld>
            <a:endParaRPr lang="en-US" sz="900" b="0" i="0" u="none" strike="noStrike" cap="none">
              <a:solidFill>
                <a:srgbClr val="494C5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56" name="Shape 156"/>
          <p:cNvSpPr txBox="1"/>
          <p:nvPr/>
        </p:nvSpPr>
        <p:spPr>
          <a:xfrm>
            <a:off x="66269" y="4847467"/>
            <a:ext cx="1010400" cy="29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Font typeface="Calibri"/>
              <a:buNone/>
            </a:pPr>
            <a:endParaRPr sz="900" b="1" i="0" u="none" strike="noStrike" cap="none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8" name="Shape 158" descr="IMG_1390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7198" y="871325"/>
            <a:ext cx="1841649" cy="3268950"/>
          </a:xfrm>
          <a:prstGeom prst="rect">
            <a:avLst/>
          </a:prstGeom>
          <a:noFill/>
          <a:ln>
            <a:solidFill>
              <a:schemeClr val="bg2"/>
            </a:solidFill>
          </a:ln>
          <a:effectLst/>
        </p:spPr>
      </p:pic>
      <p:pic>
        <p:nvPicPr>
          <p:cNvPr id="159" name="Shape 159" descr="IMG_1391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51050" y="871324"/>
            <a:ext cx="1841649" cy="3268925"/>
          </a:xfrm>
          <a:prstGeom prst="rect">
            <a:avLst/>
          </a:prstGeom>
          <a:noFill/>
          <a:ln>
            <a:solidFill>
              <a:srgbClr val="454551"/>
            </a:solidFill>
          </a:ln>
        </p:spPr>
      </p:pic>
      <p:pic>
        <p:nvPicPr>
          <p:cNvPr id="160" name="Shape 160" descr="IMG_1388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08775" y="1436725"/>
            <a:ext cx="1794275" cy="3184849"/>
          </a:xfrm>
          <a:prstGeom prst="rect">
            <a:avLst/>
          </a:prstGeom>
          <a:noFill/>
          <a:ln>
            <a:solidFill>
              <a:srgbClr val="454551"/>
            </a:solidFill>
          </a:ln>
        </p:spPr>
      </p:pic>
      <p:pic>
        <p:nvPicPr>
          <p:cNvPr id="161" name="Shape 161" descr="Screen Shot 2017-03-28 at 2.54.08 PM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623099" y="871325"/>
            <a:ext cx="1841650" cy="3305186"/>
          </a:xfrm>
          <a:prstGeom prst="rect">
            <a:avLst/>
          </a:prstGeom>
          <a:noFill/>
          <a:ln>
            <a:solidFill>
              <a:srgbClr val="454551"/>
            </a:solidFill>
          </a:ln>
        </p:spPr>
      </p:pic>
      <p:pic>
        <p:nvPicPr>
          <p:cNvPr id="162" name="Shape 162" descr="IMG_1392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072600" y="1436712"/>
            <a:ext cx="1794275" cy="3184872"/>
          </a:xfrm>
          <a:prstGeom prst="rect">
            <a:avLst/>
          </a:prstGeom>
          <a:noFill/>
          <a:ln>
            <a:solidFill>
              <a:srgbClr val="454551"/>
            </a:solidFill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2902</TotalTime>
  <Words>800</Words>
  <Application>Microsoft Macintosh PowerPoint</Application>
  <PresentationFormat>On-screen Show (16:9)</PresentationFormat>
  <Paragraphs>190</Paragraphs>
  <Slides>34</Slides>
  <Notes>34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Office Theme</vt:lpstr>
      <vt:lpstr>PowerPoint Presentation</vt:lpstr>
      <vt:lpstr>Our Speakers</vt:lpstr>
      <vt:lpstr>Have a Question? </vt:lpstr>
      <vt:lpstr>PowerPoint Presentation</vt:lpstr>
      <vt:lpstr>Carnival Cruise Line</vt:lpstr>
      <vt:lpstr>Employee Engagement Philosophy </vt:lpstr>
      <vt:lpstr>Social Selling - Opportunities for Employees</vt:lpstr>
      <vt:lpstr>First Mate</vt:lpstr>
      <vt:lpstr>First Mate</vt:lpstr>
      <vt:lpstr>PowerPoint Presentation</vt:lpstr>
      <vt:lpstr>False: Employee Advocacy Stimulates Conversation to Generate Interest</vt:lpstr>
      <vt:lpstr>PowerPoint Presentation</vt:lpstr>
      <vt:lpstr>False: It’s the Extended Network</vt:lpstr>
      <vt:lpstr>PowerPoint Presentation</vt:lpstr>
      <vt:lpstr>False: It Needs to be Nurtured</vt:lpstr>
      <vt:lpstr>PowerPoint Presentation</vt:lpstr>
      <vt:lpstr>False: Engagement Creates Engagement </vt:lpstr>
      <vt:lpstr>PowerPoint Presentation</vt:lpstr>
      <vt:lpstr>False: Employees Want Relevant and Timely Notifications </vt:lpstr>
      <vt:lpstr>PowerPoint Presentation</vt:lpstr>
      <vt:lpstr>PowerPoint Presentation</vt:lpstr>
      <vt:lpstr>False: Real Time Data Enables Program Optimization</vt:lpstr>
      <vt:lpstr>Final Thoughts </vt:lpstr>
      <vt:lpstr>Have a Question?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Interested in learning more? </vt:lpstr>
      <vt:lpstr>Sign up for our next webinar! 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Jessica Brook</cp:lastModifiedBy>
  <cp:revision>6</cp:revision>
  <dcterms:modified xsi:type="dcterms:W3CDTF">2017-03-31T17:35:52Z</dcterms:modified>
</cp:coreProperties>
</file>